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6" r:id="rId1"/>
  </p:sldMasterIdLst>
  <p:sldIdLst>
    <p:sldId id="262" r:id="rId2"/>
    <p:sldId id="257" r:id="rId3"/>
    <p:sldId id="287" r:id="rId4"/>
    <p:sldId id="289" r:id="rId5"/>
    <p:sldId id="263" r:id="rId6"/>
    <p:sldId id="282" r:id="rId7"/>
    <p:sldId id="283" r:id="rId8"/>
    <p:sldId id="284" r:id="rId9"/>
    <p:sldId id="285" r:id="rId10"/>
    <p:sldId id="286" r:id="rId11"/>
    <p:sldId id="290" r:id="rId12"/>
    <p:sldId id="288" r:id="rId13"/>
    <p:sldId id="266" r:id="rId14"/>
    <p:sldId id="270" r:id="rId15"/>
    <p:sldId id="265" r:id="rId16"/>
    <p:sldId id="268" r:id="rId17"/>
    <p:sldId id="269" r:id="rId18"/>
    <p:sldId id="291" r:id="rId19"/>
    <p:sldId id="292" r:id="rId20"/>
    <p:sldId id="293" r:id="rId21"/>
    <p:sldId id="294" r:id="rId22"/>
    <p:sldId id="295" r:id="rId23"/>
    <p:sldId id="296" r:id="rId24"/>
    <p:sldId id="297" r:id="rId25"/>
    <p:sldId id="298" r:id="rId26"/>
    <p:sldId id="299" r:id="rId27"/>
    <p:sldId id="300" r:id="rId28"/>
    <p:sldId id="301" r:id="rId2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71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FF5A4-7094-44B5-9384-B9820B31CDD3}" type="datetimeFigureOut">
              <a:rPr lang="ru-RU" smtClean="0"/>
              <a:t>21.05.2020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F31001C1-2787-4FCE-BE4A-99778DB9FC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03263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FF5A4-7094-44B5-9384-B9820B31CDD3}" type="datetimeFigureOut">
              <a:rPr lang="ru-RU" smtClean="0"/>
              <a:t>21.05.2020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F31001C1-2787-4FCE-BE4A-99778DB9FC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29370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FF5A4-7094-44B5-9384-B9820B31CDD3}" type="datetimeFigureOut">
              <a:rPr lang="ru-RU" smtClean="0"/>
              <a:t>21.05.2020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F31001C1-2787-4FCE-BE4A-99778DB9FCEC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16080648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FF5A4-7094-44B5-9384-B9820B31CDD3}" type="datetimeFigureOut">
              <a:rPr lang="ru-RU" smtClean="0"/>
              <a:t>21.05.2020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F31001C1-2787-4FCE-BE4A-99778DB9FC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739783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FF5A4-7094-44B5-9384-B9820B31CDD3}" type="datetimeFigureOut">
              <a:rPr lang="ru-RU" smtClean="0"/>
              <a:t>21.05.2020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F31001C1-2787-4FCE-BE4A-99778DB9FCEC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19305487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FF5A4-7094-44B5-9384-B9820B31CDD3}" type="datetimeFigureOut">
              <a:rPr lang="ru-RU" smtClean="0"/>
              <a:t>21.05.2020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F31001C1-2787-4FCE-BE4A-99778DB9FC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926386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FF5A4-7094-44B5-9384-B9820B31CDD3}" type="datetimeFigureOut">
              <a:rPr lang="ru-RU" smtClean="0"/>
              <a:t>21.05.2020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001C1-2787-4FCE-BE4A-99778DB9FC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035697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FF5A4-7094-44B5-9384-B9820B31CDD3}" type="datetimeFigureOut">
              <a:rPr lang="ru-RU" smtClean="0"/>
              <a:t>21.05.2020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001C1-2787-4FCE-BE4A-99778DB9FC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47794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FF5A4-7094-44B5-9384-B9820B31CDD3}" type="datetimeFigureOut">
              <a:rPr lang="ru-RU" smtClean="0"/>
              <a:t>21.05.2020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001C1-2787-4FCE-BE4A-99778DB9FC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53076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FF5A4-7094-44B5-9384-B9820B31CDD3}" type="datetimeFigureOut">
              <a:rPr lang="ru-RU" smtClean="0"/>
              <a:t>21.05.2020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F31001C1-2787-4FCE-BE4A-99778DB9FC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12085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FF5A4-7094-44B5-9384-B9820B31CDD3}" type="datetimeFigureOut">
              <a:rPr lang="ru-RU" smtClean="0"/>
              <a:t>21.05.2020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F31001C1-2787-4FCE-BE4A-99778DB9FC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02218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FF5A4-7094-44B5-9384-B9820B31CDD3}" type="datetimeFigureOut">
              <a:rPr lang="ru-RU" smtClean="0"/>
              <a:t>21.05.2020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F31001C1-2787-4FCE-BE4A-99778DB9FC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92249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FF5A4-7094-44B5-9384-B9820B31CDD3}" type="datetimeFigureOut">
              <a:rPr lang="ru-RU" smtClean="0"/>
              <a:t>21.05.2020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001C1-2787-4FCE-BE4A-99778DB9FC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08112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FF5A4-7094-44B5-9384-B9820B31CDD3}" type="datetimeFigureOut">
              <a:rPr lang="ru-RU" smtClean="0"/>
              <a:t>21.05.2020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001C1-2787-4FCE-BE4A-99778DB9FC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65211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FF5A4-7094-44B5-9384-B9820B31CDD3}" type="datetimeFigureOut">
              <a:rPr lang="ru-RU" smtClean="0"/>
              <a:t>21.05.2020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001C1-2787-4FCE-BE4A-99778DB9FC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55883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FF5A4-7094-44B5-9384-B9820B31CDD3}" type="datetimeFigureOut">
              <a:rPr lang="ru-RU" smtClean="0"/>
              <a:t>21.05.2020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F31001C1-2787-4FCE-BE4A-99778DB9FC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84621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1FF5A4-7094-44B5-9384-B9820B31CDD3}" type="datetimeFigureOut">
              <a:rPr lang="ru-RU" smtClean="0"/>
              <a:t>21.05.2020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F31001C1-2787-4FCE-BE4A-99778DB9FC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92317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  <p:sldLayoutId id="2147483710" r:id="rId4"/>
    <p:sldLayoutId id="2147483711" r:id="rId5"/>
    <p:sldLayoutId id="2147483712" r:id="rId6"/>
    <p:sldLayoutId id="2147483713" r:id="rId7"/>
    <p:sldLayoutId id="2147483714" r:id="rId8"/>
    <p:sldLayoutId id="2147483715" r:id="rId9"/>
    <p:sldLayoutId id="2147483716" r:id="rId10"/>
    <p:sldLayoutId id="2147483717" r:id="rId11"/>
    <p:sldLayoutId id="2147483718" r:id="rId12"/>
    <p:sldLayoutId id="2147483719" r:id="rId13"/>
    <p:sldLayoutId id="2147483720" r:id="rId14"/>
    <p:sldLayoutId id="2147483721" r:id="rId15"/>
    <p:sldLayoutId id="2147483722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761636" y="4051169"/>
            <a:ext cx="7772400" cy="2241291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>
                <a:solidFill>
                  <a:srgbClr val="17375E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nstantia" pitchFamily="18" charset="0"/>
                <a:cs typeface="Mongolian Baiti" pitchFamily="66" charset="0"/>
              </a:rPr>
              <a:t/>
            </a:r>
            <a:br>
              <a:rPr lang="ru-RU" sz="2400" b="1" dirty="0">
                <a:solidFill>
                  <a:srgbClr val="17375E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nstantia" pitchFamily="18" charset="0"/>
                <a:cs typeface="Mongolian Baiti" pitchFamily="66" charset="0"/>
              </a:rPr>
            </a:br>
            <a:r>
              <a:rPr lang="ru-RU" sz="2400" b="1" dirty="0">
                <a:solidFill>
                  <a:srgbClr val="17375E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nstantia" pitchFamily="18" charset="0"/>
                <a:cs typeface="Mongolian Baiti" pitchFamily="66" charset="0"/>
              </a:rPr>
              <a:t/>
            </a:r>
            <a:br>
              <a:rPr lang="ru-RU" sz="2400" b="1" dirty="0">
                <a:solidFill>
                  <a:srgbClr val="17375E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nstantia" pitchFamily="18" charset="0"/>
                <a:cs typeface="Mongolian Baiti" pitchFamily="66" charset="0"/>
              </a:rPr>
            </a:br>
            <a:r>
              <a:rPr lang="ru-RU" sz="4000" b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Подготовка к ОГЭ.</a:t>
            </a:r>
            <a:br>
              <a:rPr lang="ru-RU" sz="4000" b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Задание 3. Пунктуационный анализ: </a:t>
            </a:r>
            <a:br>
              <a:rPr lang="ru-RU" sz="4000" b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алгоритм выполнения задания.</a:t>
            </a:r>
            <a:br>
              <a:rPr lang="ru-RU" sz="4000" b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rgbClr val="17375E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nstantia" pitchFamily="18" charset="0"/>
                <a:cs typeface="Mongolian Baiti" pitchFamily="66" charset="0"/>
              </a:rPr>
              <a:t/>
            </a:r>
            <a:br>
              <a:rPr lang="ru-RU" sz="2400" b="1" dirty="0">
                <a:solidFill>
                  <a:srgbClr val="17375E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nstantia" pitchFamily="18" charset="0"/>
                <a:cs typeface="Mongolian Baiti" pitchFamily="66" charset="0"/>
              </a:rPr>
            </a:br>
            <a:r>
              <a:rPr lang="ru-RU" sz="2400" b="1" dirty="0">
                <a:solidFill>
                  <a:srgbClr val="17375E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nstantia" pitchFamily="18" charset="0"/>
                <a:cs typeface="Mongolian Baiti" pitchFamily="66" charset="0"/>
              </a:rPr>
              <a:t/>
            </a:r>
            <a:br>
              <a:rPr lang="ru-RU" sz="2400" b="1" dirty="0">
                <a:solidFill>
                  <a:srgbClr val="17375E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nstantia" pitchFamily="18" charset="0"/>
                <a:cs typeface="Mongolian Baiti" pitchFamily="66" charset="0"/>
              </a:rPr>
            </a:br>
            <a:r>
              <a:rPr lang="ru-RU" sz="2400" b="1" dirty="0">
                <a:solidFill>
                  <a:srgbClr val="17375E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nstantia" pitchFamily="18" charset="0"/>
                <a:cs typeface="Mongolian Baiti" pitchFamily="66" charset="0"/>
              </a:rPr>
              <a:t/>
            </a:r>
            <a:br>
              <a:rPr lang="ru-RU" sz="2400" b="1" dirty="0">
                <a:solidFill>
                  <a:srgbClr val="17375E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nstantia" pitchFamily="18" charset="0"/>
                <a:cs typeface="Mongolian Baiti" pitchFamily="66" charset="0"/>
              </a:rPr>
            </a:br>
            <a:r>
              <a:rPr lang="ru-RU" sz="2400" b="1" dirty="0">
                <a:solidFill>
                  <a:srgbClr val="17375E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nstantia" pitchFamily="18" charset="0"/>
                <a:cs typeface="Mongolian Baiti" pitchFamily="66" charset="0"/>
              </a:rPr>
              <a:t/>
            </a:r>
            <a:br>
              <a:rPr lang="ru-RU" sz="2400" b="1" dirty="0">
                <a:solidFill>
                  <a:srgbClr val="17375E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nstantia" pitchFamily="18" charset="0"/>
                <a:cs typeface="Mongolian Baiti" pitchFamily="66" charset="0"/>
              </a:rPr>
            </a:br>
            <a:endParaRPr lang="ru-RU" sz="2400" dirty="0">
              <a:latin typeface="Constantia" pitchFamily="18" charset="0"/>
              <a:cs typeface="Mongolian Baiti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982223" y="4326904"/>
            <a:ext cx="7406640" cy="2169701"/>
          </a:xfrm>
        </p:spPr>
        <p:txBody>
          <a:bodyPr>
            <a:noAutofit/>
          </a:bodyPr>
          <a:lstStyle/>
          <a:p>
            <a:pPr algn="ctr"/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0576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88032" y="222700"/>
            <a:ext cx="9015936" cy="128283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dirty="0">
                <a:cs typeface="Times New Roman" panose="02020603050405020304" pitchFamily="18" charset="0"/>
              </a:rPr>
              <a:t>Употребление запятой в предложениях с обособленными </a:t>
            </a:r>
            <a:r>
              <a:rPr lang="ru-RU" sz="2800" dirty="0">
                <a:ea typeface="Segoe UI Emoji" panose="020B0502040204020203" pitchFamily="34" charset="0"/>
                <a:cs typeface="Times New Roman" panose="02020603050405020304" pitchFamily="18" charset="0"/>
              </a:rPr>
              <a:t>членами</a:t>
            </a:r>
            <a:r>
              <a:rPr lang="ru-RU" sz="2800" dirty="0">
                <a:cs typeface="Times New Roman" panose="02020603050405020304" pitchFamily="18" charset="0"/>
              </a:rPr>
              <a:t> для выделения обособленных членов предложения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8157" y="1505532"/>
            <a:ext cx="11189616" cy="5211853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ru-RU" sz="2200" dirty="0">
                <a:latin typeface="+mj-lt"/>
                <a:cs typeface="Times New Roman" panose="02020603050405020304" pitchFamily="18" charset="0"/>
              </a:rPr>
              <a:t>При обособлении </a:t>
            </a:r>
            <a:r>
              <a:rPr lang="ru-RU" sz="2200" b="1" dirty="0">
                <a:latin typeface="+mj-lt"/>
                <a:cs typeface="Times New Roman" panose="02020603050405020304" pitchFamily="18" charset="0"/>
              </a:rPr>
              <a:t>приложений: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Любое приложение, если оно относится к личному местоимению: 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Он, </a:t>
            </a: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ученик 9 класса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пишет диктант.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Распространенное приложение в любой позиции, если оно относится к имени нарицательному: 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Показалась из-за облака яркая звезда, </a:t>
            </a: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предвестница утренней зари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Распространенное приложение, если оно относится к имени собственному и стоит после него: 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Чемодан внесли кучер Селифан, </a:t>
            </a: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низенький человек в тулупчике, 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лакей Петрушка…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Распространенное приложение, если оно стоит перед именем собственным и имеет добавочное причинное значение: </a:t>
            </a: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Химик по образованию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Ломоносов много сделал в этой области (=Будучи химиком…)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Приложение, присоединяемое словами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имени, по фамилии, родом, по прозвищу, даже, например, в особенности,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 также пояснительными союзами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то есть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 именно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или (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значении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то есть), как: 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Всякая птица, </a:t>
            </a: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даже воро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бей, привлекала его внимание.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Приложение, выраженное именем собственным (имя лица или кличка животного), если оно поясняет или уточняет нарицательное существительное ( перед приложением можно вставить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 именно, то есть, а зовут его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Дочь Дарьи Михайловны, </a:t>
            </a: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Наталья Алексеевна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 первого взгляда могла не понравиться.</a:t>
            </a:r>
          </a:p>
        </p:txBody>
      </p:sp>
    </p:spTree>
    <p:extLst>
      <p:ext uri="{BB962C8B-B14F-4D97-AF65-F5344CB8AC3E}">
        <p14:creationId xmlns:p14="http://schemas.microsoft.com/office/powerpoint/2010/main" val="1057966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0156" y="379014"/>
            <a:ext cx="8911687" cy="128089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dirty="0">
                <a:cs typeface="Times New Roman" panose="02020603050405020304" pitchFamily="18" charset="0"/>
              </a:rPr>
              <a:t>Употребление запятой в предложениях с обособленными членами для выделения обособленных членов предложения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83028" y="1772239"/>
            <a:ext cx="10515600" cy="4551681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ru-RU" sz="2200" dirty="0">
                <a:latin typeface="+mj-lt"/>
                <a:cs typeface="Times New Roman" panose="02020603050405020304" pitchFamily="18" charset="0"/>
              </a:rPr>
              <a:t>При обособлении </a:t>
            </a:r>
            <a:r>
              <a:rPr lang="ru-RU" sz="2200" b="1" dirty="0">
                <a:latin typeface="+mj-lt"/>
                <a:cs typeface="Times New Roman" panose="02020603050405020304" pitchFamily="18" charset="0"/>
              </a:rPr>
              <a:t>обстоятельств: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деепричастные обороты независимо от места в предложении: </a:t>
            </a: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Написав несколько страниц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он решил отдохнуть.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одиночные деепричастия, сохраняющие значение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глагольности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Черёмуха душистая, </a:t>
            </a: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развесившись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стоит.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если два деепричастных оборота относятся к одному сказуемому, называют добавочные действия при нем, соединяются при помощи союза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то запятая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перед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союзом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после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союза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не ставится: </a:t>
            </a: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Перелистывая книги из библиотеки Пушкина 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изучая пометки на их полях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ты невольно приходишь к выводу, что поэт был ещё и гениальным читателем.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обособляются: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деепричастия с зависимыми словами, превратившиеся в устойчивые обороты речи: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Мальчик бежал по коридору </a:t>
            </a: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сломя голову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Одиночные деепричастия, перешедшие в наречия: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лежа, сидя, стоя, молча, шутя, не глядя, не спеша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Мальчик читал книгу </a:t>
            </a: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лёжа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820181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0156" y="671244"/>
            <a:ext cx="8911687" cy="1280890"/>
          </a:xfrm>
        </p:spPr>
        <p:txBody>
          <a:bodyPr>
            <a:normAutofit/>
          </a:bodyPr>
          <a:lstStyle/>
          <a:p>
            <a:pPr algn="ctr"/>
            <a:r>
              <a:rPr lang="ru-RU" sz="3200" dirty="0">
                <a:cs typeface="Times New Roman" panose="02020603050405020304" pitchFamily="18" charset="0"/>
              </a:rPr>
              <a:t>Употребление запятой в предложениях с вводными словами и конструкциями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35447" y="2152454"/>
            <a:ext cx="8915400" cy="3777622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Вводные слова и словосочетания выделяются запятыми: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одной запятой, если находятся в начале и в конце предложения: </a:t>
            </a: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По-моему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дождь не утихает и всё больше усиливается.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двумя запятыми, если находятся внутри предложения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 Он, </a:t>
            </a: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может быть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приедет следующим поездом.</a:t>
            </a:r>
          </a:p>
          <a:p>
            <a:pPr marL="0" indent="0" algn="ctr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Употребление запятой в предложениях с обращениями</a:t>
            </a:r>
          </a:p>
          <a:p>
            <a:pPr marL="0" indent="0"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письме обращение выделяется запятыми: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одной запятой, если находятся в начале и в конце предложения: </a:t>
            </a: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Серебристая дор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ога, ты зовёшь меня куда?(</a:t>
            </a:r>
            <a:r>
              <a:rPr lang="ru-RU" sz="20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С.Есенин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двумя запятыми, если находятся внутри предложения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Ты помнишь, </a:t>
            </a: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Алёша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дороги Смоленщины…(</a:t>
            </a:r>
            <a:r>
              <a:rPr lang="ru-RU" sz="2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К.Симонов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463592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60033" y="589137"/>
            <a:ext cx="8911687" cy="1280890"/>
          </a:xfrm>
        </p:spPr>
        <p:txBody>
          <a:bodyPr>
            <a:normAutofit/>
          </a:bodyPr>
          <a:lstStyle/>
          <a:p>
            <a:pPr algn="ctr"/>
            <a:r>
              <a:rPr lang="ru-RU" sz="2800" dirty="0">
                <a:solidFill>
                  <a:schemeClr val="tx1"/>
                </a:solidFill>
                <a:cs typeface="Times New Roman" panose="02020603050405020304" pitchFamily="18" charset="0"/>
              </a:rPr>
              <a:t>Знаки препинания при </a:t>
            </a:r>
            <a:br>
              <a:rPr lang="ru-RU" sz="2800" dirty="0">
                <a:solidFill>
                  <a:schemeClr val="tx1"/>
                </a:solidFill>
                <a:cs typeface="Times New Roman" panose="02020603050405020304" pitchFamily="18" charset="0"/>
              </a:rPr>
            </a:br>
            <a:r>
              <a:rPr lang="ru-RU" sz="2800" dirty="0">
                <a:solidFill>
                  <a:schemeClr val="tx1"/>
                </a:solidFill>
                <a:cs typeface="Times New Roman" panose="02020603050405020304" pitchFamily="18" charset="0"/>
              </a:rPr>
              <a:t>уточняющих членах предложения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37207" y="2045039"/>
            <a:ext cx="9157338" cy="422382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dirty="0">
                <a:solidFill>
                  <a:schemeClr val="tx1"/>
                </a:solidFill>
                <a:cs typeface="Times New Roman" panose="02020603050405020304" pitchFamily="18" charset="0"/>
              </a:rPr>
              <a:t> Уточняющие слова на письме </a:t>
            </a:r>
            <a:r>
              <a:rPr lang="ru-RU" u="sng" dirty="0">
                <a:solidFill>
                  <a:schemeClr val="tx1"/>
                </a:solidFill>
                <a:cs typeface="Times New Roman" panose="02020603050405020304" pitchFamily="18" charset="0"/>
              </a:rPr>
              <a:t>выделяются запятыми.</a:t>
            </a:r>
          </a:p>
          <a:p>
            <a:pPr marL="0" indent="0">
              <a:buNone/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Значение уточнения приобретают обстоятельства места, времени, образа действия, степени, меры: </a:t>
            </a:r>
            <a:r>
              <a:rPr lang="ru-RU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подвале, под полками, дед хранил свои инструменты. Там, в горах, повалил снег. Внизу, в зале, стали тушить огни.</a:t>
            </a:r>
          </a:p>
          <a:p>
            <a:pPr marL="0" indent="0" algn="ctr">
              <a:buNone/>
            </a:pPr>
            <a:r>
              <a:rPr lang="ru-RU" dirty="0">
                <a:solidFill>
                  <a:schemeClr val="tx1"/>
                </a:solidFill>
                <a:cs typeface="Times New Roman" panose="02020603050405020304" pitchFamily="18" charset="0"/>
              </a:rPr>
              <a:t>Уточняющие члены при подчеркивании смысла выделяются или отделяются </a:t>
            </a:r>
            <a:r>
              <a:rPr lang="ru-RU" u="sng" dirty="0">
                <a:solidFill>
                  <a:schemeClr val="tx1"/>
                </a:solidFill>
                <a:cs typeface="Times New Roman" panose="02020603050405020304" pitchFamily="18" charset="0"/>
              </a:rPr>
              <a:t>тире:</a:t>
            </a:r>
          </a:p>
          <a:p>
            <a:pPr marL="0" indent="0">
              <a:buNone/>
            </a:pPr>
            <a:r>
              <a:rPr lang="ru-RU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Они [статуи] были расставлены прямо на земле и на газонах – без пьедесталов – в каком-то продуманном беспорядке (Кат.) – уточняется обстоятельство;</a:t>
            </a:r>
          </a:p>
          <a:p>
            <a:pPr marL="0" indent="0">
              <a:buNone/>
            </a:pPr>
            <a:r>
              <a:rPr lang="ru-RU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Мины же все в снегу, который тут совсем неглубокий – до щиколотки (В. Бык.) – уточняется сказуемое.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80186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657356"/>
            <a:ext cx="10515600" cy="1095185"/>
          </a:xfrm>
        </p:spPr>
        <p:txBody>
          <a:bodyPr>
            <a:normAutofit/>
          </a:bodyPr>
          <a:lstStyle/>
          <a:p>
            <a:pPr algn="ctr"/>
            <a:r>
              <a:rPr lang="ru-RU" sz="2800" dirty="0">
                <a:solidFill>
                  <a:schemeClr val="tx1"/>
                </a:solidFill>
                <a:cs typeface="Times New Roman" panose="02020603050405020304" pitchFamily="18" charset="0"/>
              </a:rPr>
              <a:t>Знаки препинания </a:t>
            </a:r>
            <a:br>
              <a:rPr lang="ru-RU" sz="2800" dirty="0">
                <a:solidFill>
                  <a:schemeClr val="tx1"/>
                </a:solidFill>
                <a:cs typeface="Times New Roman" panose="02020603050405020304" pitchFamily="18" charset="0"/>
              </a:rPr>
            </a:br>
            <a:r>
              <a:rPr lang="ru-RU" sz="2800" dirty="0">
                <a:solidFill>
                  <a:schemeClr val="tx1"/>
                </a:solidFill>
                <a:cs typeface="Times New Roman" panose="02020603050405020304" pitchFamily="18" charset="0"/>
              </a:rPr>
              <a:t>при сравнительных оборотах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69097" y="1997638"/>
            <a:ext cx="9445658" cy="503256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Сравнительные обороты, начинающиеся со слов словно, будто, нежели, точно и т.д. выделяются запятыми:</a:t>
            </a:r>
            <a:r>
              <a:rPr lang="ru-RU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Кино мне нравится больше, чем/нежели театр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 algn="ctr">
              <a:buNone/>
            </a:pPr>
            <a:r>
              <a:rPr lang="ru-RU" dirty="0">
                <a:solidFill>
                  <a:schemeClr val="tx1"/>
                </a:solidFill>
                <a:latin typeface="+mj-lt"/>
                <a:cs typeface="Times New Roman" panose="02020603050405020304" pitchFamily="18" charset="0"/>
              </a:rPr>
              <a:t>Обороты с союзом как </a:t>
            </a:r>
            <a:r>
              <a:rPr lang="ru-RU" u="sng" dirty="0">
                <a:solidFill>
                  <a:schemeClr val="tx1"/>
                </a:solidFill>
                <a:latin typeface="+mj-lt"/>
                <a:cs typeface="Times New Roman" panose="02020603050405020304" pitchFamily="18" charset="0"/>
              </a:rPr>
              <a:t>выделяются запятыми:</a:t>
            </a:r>
            <a:endParaRPr lang="ru-RU" dirty="0">
              <a:solidFill>
                <a:schemeClr val="tx1"/>
              </a:solidFill>
              <a:latin typeface="+mj-lt"/>
              <a:cs typeface="Times New Roman" panose="02020603050405020304" pitchFamily="18" charset="0"/>
            </a:endParaRPr>
          </a:p>
          <a:p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если они обозначают уподобление и не содержат никаких дополнительных оттенков значения: </a:t>
            </a:r>
            <a:r>
              <a:rPr lang="ru-RU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 приближалась и росла, как грозовая туча.</a:t>
            </a:r>
          </a:p>
          <a:p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если перед оборотом есть указательные слова так, такой, тот, столь: </a:t>
            </a:r>
            <a:r>
              <a:rPr lang="ru-RU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Черты лица у него были те же, как и у сестры.</a:t>
            </a:r>
          </a:p>
          <a:p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если оборот вводится в предложение сочетанием как и: </a:t>
            </a:r>
            <a:r>
              <a:rPr lang="ru-RU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бывал в Лондоне, как и в других европейских городах.</a:t>
            </a:r>
          </a:p>
          <a:p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если это сочетание типа не кто иной, как и не что иное, как : </a:t>
            </a:r>
            <a:r>
              <a:rPr lang="ru-RU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Впереди возвышалось не что иное, как высокий дворец.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4349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4977" y="702297"/>
            <a:ext cx="9694666" cy="1688184"/>
          </a:xfrm>
        </p:spPr>
        <p:txBody>
          <a:bodyPr>
            <a:normAutofit/>
          </a:bodyPr>
          <a:lstStyle/>
          <a:p>
            <a:pPr algn="ctr"/>
            <a:r>
              <a:rPr lang="ru-RU" sz="2800" dirty="0">
                <a:solidFill>
                  <a:schemeClr val="tx1"/>
                </a:solidFill>
                <a:cs typeface="Times New Roman" panose="02020603050405020304" pitchFamily="18" charset="0"/>
              </a:rPr>
              <a:t>Знаки препинания </a:t>
            </a:r>
            <a:br>
              <a:rPr lang="ru-RU" sz="2800" dirty="0">
                <a:solidFill>
                  <a:schemeClr val="tx1"/>
                </a:solidFill>
                <a:cs typeface="Times New Roman" panose="02020603050405020304" pitchFamily="18" charset="0"/>
              </a:rPr>
            </a:br>
            <a:r>
              <a:rPr lang="ru-RU" sz="2800" dirty="0">
                <a:solidFill>
                  <a:schemeClr val="tx1"/>
                </a:solidFill>
                <a:cs typeface="Times New Roman" panose="02020603050405020304" pitchFamily="18" charset="0"/>
              </a:rPr>
              <a:t>при сравнительных оборотах</a:t>
            </a:r>
            <a:r>
              <a:rPr lang="ru-RU" sz="2800" b="1" dirty="0">
                <a:solidFill>
                  <a:schemeClr val="accent6">
                    <a:lumMod val="50000"/>
                  </a:schemeClr>
                </a:solidFill>
                <a:cs typeface="Times New Roman" panose="02020603050405020304" pitchFamily="18" charset="0"/>
              </a:rPr>
              <a:t/>
            </a:r>
            <a:br>
              <a:rPr lang="ru-RU" sz="2800" b="1" dirty="0">
                <a:solidFill>
                  <a:schemeClr val="accent6">
                    <a:lumMod val="50000"/>
                  </a:schemeClr>
                </a:solidFill>
                <a:cs typeface="Times New Roman" panose="02020603050405020304" pitchFamily="18" charset="0"/>
              </a:rPr>
            </a:br>
            <a:endParaRPr lang="ru-RU" sz="2800" dirty="0"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80008" y="1895573"/>
            <a:ext cx="10024604" cy="426013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400" u="sng" dirty="0">
                <a:solidFill>
                  <a:schemeClr val="tx1"/>
                </a:solidFill>
                <a:latin typeface="+mj-lt"/>
                <a:cs typeface="Times New Roman" panose="02020603050405020304" pitchFamily="18" charset="0"/>
              </a:rPr>
              <a:t>Не выделяются запятыми:</a:t>
            </a:r>
            <a:endParaRPr lang="ru-RU" i="1" dirty="0">
              <a:solidFill>
                <a:schemeClr val="tx1"/>
              </a:solidFill>
              <a:latin typeface="+mj-lt"/>
              <a:cs typeface="Times New Roman" panose="02020603050405020304" pitchFamily="18" charset="0"/>
            </a:endParaRPr>
          </a:p>
          <a:p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если на первом плане значение приравнивания или отождествления: </a:t>
            </a:r>
            <a:r>
              <a:rPr lang="ru-RU" sz="20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вам это говорю как врач.</a:t>
            </a:r>
          </a:p>
          <a:p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если в обороте на первом плане обстоятельственное значение: </a:t>
            </a:r>
            <a:r>
              <a:rPr lang="ru-RU" sz="20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Перстенек как жар горит.(можно заменить сочетанием горит жаром);</a:t>
            </a:r>
          </a:p>
          <a:p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если оборот входит в состав сложного сказуемого или тесно связан с ним по смыслу: </a:t>
            </a:r>
            <a:r>
              <a:rPr lang="ru-RU" sz="20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как работа.</a:t>
            </a:r>
          </a:p>
          <a:p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если оборот является устойчивым выражением: </a:t>
            </a:r>
            <a:r>
              <a:rPr lang="ru-RU" sz="20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 шло как по маслу.</a:t>
            </a:r>
          </a:p>
          <a:p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если перед оборотом стоит отрицательная частица не: </a:t>
            </a:r>
            <a:r>
              <a:rPr lang="ru-RU" sz="20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Поступил не как патриот.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75223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38451" y="492388"/>
            <a:ext cx="10515600" cy="1539089"/>
          </a:xfrm>
        </p:spPr>
        <p:txBody>
          <a:bodyPr>
            <a:normAutofit/>
          </a:bodyPr>
          <a:lstStyle/>
          <a:p>
            <a:pPr algn="ctr"/>
            <a:r>
              <a:rPr lang="ru-RU" sz="3200" dirty="0">
                <a:solidFill>
                  <a:schemeClr val="tx1"/>
                </a:solidFill>
                <a:cs typeface="Times New Roman" panose="02020603050405020304" pitchFamily="18" charset="0"/>
              </a:rPr>
              <a:t>Знаки препинания при </a:t>
            </a:r>
            <a:br>
              <a:rPr lang="ru-RU" sz="3200" dirty="0">
                <a:solidFill>
                  <a:schemeClr val="tx1"/>
                </a:solidFill>
                <a:cs typeface="Times New Roman" panose="02020603050405020304" pitchFamily="18" charset="0"/>
              </a:rPr>
            </a:br>
            <a:r>
              <a:rPr lang="ru-RU" sz="3200" dirty="0">
                <a:solidFill>
                  <a:schemeClr val="tx1"/>
                </a:solidFill>
                <a:cs typeface="Times New Roman" panose="02020603050405020304" pitchFamily="18" charset="0"/>
              </a:rPr>
              <a:t>прямой речи, цитировании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81665" y="2031477"/>
            <a:ext cx="8892308" cy="4826523"/>
          </a:xfrm>
        </p:spPr>
        <p:txBody>
          <a:bodyPr>
            <a:normAutofit/>
          </a:bodyPr>
          <a:lstStyle/>
          <a:p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Перед прямой речью после слов автора ставится двоеточие. (А: «</a:t>
            </a:r>
            <a:r>
              <a:rPr lang="ru-RU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П.р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».)</a:t>
            </a:r>
          </a:p>
          <a:p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После прямой речи перед словами автора ставится тире. («</a:t>
            </a:r>
            <a:r>
              <a:rPr lang="ru-RU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П.р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.», - а.)</a:t>
            </a:r>
          </a:p>
          <a:p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Расстановку знаков препинания можно представить в виде схем (П - прямая речь, а - слова автора):</a:t>
            </a:r>
          </a:p>
          <a:p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Прямая речь после слов автора: А: «П».     А: «П?»      А:»П!»</a:t>
            </a:r>
          </a:p>
          <a:p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Прямая речь перед словами автора: «П», - а.     «П?»- а.      «П!» - а.</a:t>
            </a:r>
          </a:p>
          <a:p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Слова автора внутри прямой речи: «П, - а, - п».   «П, - а. - П».     «П? - а. - П».     «П! - а. - П».</a:t>
            </a:r>
          </a:p>
          <a:p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Прямая речь внутри слов автора: А: «П!» - а.  А: «П?» - а.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5766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0207" y="632038"/>
            <a:ext cx="10515600" cy="60540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100" dirty="0">
                <a:solidFill>
                  <a:schemeClr val="tx1"/>
                </a:solidFill>
                <a:cs typeface="Times New Roman" panose="02020603050405020304" pitchFamily="18" charset="0"/>
              </a:rPr>
              <a:t>Цитата - это дословная выдержка из текста.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47288" y="1579341"/>
            <a:ext cx="10241437" cy="4880426"/>
          </a:xfrm>
        </p:spPr>
        <p:txBody>
          <a:bodyPr>
            <a:normAutofit fontScale="62500" lnSpcReduction="20000"/>
          </a:bodyPr>
          <a:lstStyle/>
          <a:p>
            <a:r>
              <a:rPr lang="ru-RU" sz="29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Если цитата включается в текст </a:t>
            </a:r>
            <a:r>
              <a:rPr lang="ru-RU" sz="2900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самостоятельное предложение</a:t>
            </a:r>
            <a:r>
              <a:rPr lang="ru-RU" sz="29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она оформляется так же, как прямая речь: </a:t>
            </a:r>
            <a:r>
              <a:rPr lang="ru-RU" sz="29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А.П. Чехов писал: «Занятия медицинскими науками имели серьезное влияние на мою литературную деятельность». «Праздная жизнь, - писал А. П. Чехов, - не может быть чистою». </a:t>
            </a:r>
          </a:p>
          <a:p>
            <a:r>
              <a:rPr lang="ru-RU" sz="2900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Пропуск текста</a:t>
            </a:r>
            <a:r>
              <a:rPr lang="ru-RU" sz="29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цитаты обозначается многоточием: </a:t>
            </a:r>
            <a:r>
              <a:rPr lang="ru-RU" sz="29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«Человеку нужно не три аршина земли, не усадьба, а весь земной шар, вся природа...» - писал А. П. Чехов.</a:t>
            </a:r>
          </a:p>
          <a:p>
            <a:r>
              <a:rPr lang="ru-RU" sz="29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цитировании </a:t>
            </a:r>
            <a:r>
              <a:rPr lang="ru-RU" sz="2900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стихотворного текста</a:t>
            </a:r>
            <a:r>
              <a:rPr lang="ru-RU" sz="29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кавычки   не ставятся:</a:t>
            </a:r>
          </a:p>
          <a:p>
            <a:pPr marL="914400" lvl="2" indent="0">
              <a:buNone/>
            </a:pPr>
            <a:r>
              <a:rPr lang="ru-RU" sz="29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Условий света свергнув бремя,</a:t>
            </a:r>
            <a:br>
              <a:rPr lang="ru-RU" sz="29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9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он, отстав от суеты,</a:t>
            </a:r>
            <a:br>
              <a:rPr lang="ru-RU" sz="29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9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ним подружился я в то время.</a:t>
            </a:r>
          </a:p>
          <a:p>
            <a:r>
              <a:rPr lang="ru-RU" sz="29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Если цитата включена в авторский текст </a:t>
            </a:r>
            <a:r>
              <a:rPr lang="ru-RU" sz="2900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качестве составной части</a:t>
            </a:r>
            <a:r>
              <a:rPr lang="ru-RU" sz="29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то прямая речь заменяется на косвенную, цитата заключается в кавычки, но пишется со строчной буквы, а двоеточие не ставится, например</a:t>
            </a:r>
            <a:r>
              <a:rPr lang="ru-RU" sz="29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Об «Онегине» Белинский написал две большие статьи; он говорит, что «эта поэма имеет для нас, русских, огромное историческое и общественное значение» (Д. Писарев).</a:t>
            </a:r>
          </a:p>
          <a:p>
            <a:r>
              <a:rPr lang="ru-RU" sz="29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Кавычками выделяются и «маленькие цитаты»:  </a:t>
            </a:r>
            <a:r>
              <a:rPr lang="ru-RU" sz="29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Почтенные «собратья по перу», на мой взгляд, слишком быстро упиваются славой и слишком густо подчеркивают величие своих «я». (М. Горький)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34926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89628" y="494869"/>
            <a:ext cx="8911687" cy="1280890"/>
          </a:xfrm>
        </p:spPr>
        <p:txBody>
          <a:bodyPr>
            <a:normAutofit/>
          </a:bodyPr>
          <a:lstStyle/>
          <a:p>
            <a:pPr algn="ctr"/>
            <a:r>
              <a:rPr lang="ru-RU" sz="3200" dirty="0">
                <a:cs typeface="Times New Roman" panose="02020603050405020304" pitchFamily="18" charset="0"/>
              </a:rPr>
              <a:t>Запятая в сложносочиненном предложении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30837" y="1960775"/>
            <a:ext cx="9170478" cy="3884459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Простые предложения в сложносочиненном отделяются друг от друга запятой, которая ставится перед сочинительным союзом. </a:t>
            </a:r>
            <a:r>
              <a:rPr lang="ru-RU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Оглянитесь вокруг, </a:t>
            </a:r>
            <a:r>
              <a:rPr lang="ru-RU" sz="2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 увидите много интересного в обыденных вещах.</a:t>
            </a:r>
          </a:p>
          <a:p>
            <a:pPr marL="0" indent="0">
              <a:buNone/>
            </a:pPr>
            <a:r>
              <a:rPr lang="ru-RU" sz="2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Запятая перед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одиночным союзом </a:t>
            </a: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сложносочиненном предложении </a:t>
            </a: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ставится :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если простые предложения в составе сложного имеют общий второстепенный член. </a:t>
            </a:r>
            <a:r>
              <a:rPr lang="ru-RU" sz="2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Вечером</a:t>
            </a:r>
            <a:r>
              <a:rPr lang="ru-RU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приедет брат и начнется семейный шахматный турнир.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если простые в составе сложного имеют </a:t>
            </a: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общее вводное слово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сожалению, </a:t>
            </a:r>
            <a:r>
              <a:rPr lang="ru-RU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лето заканчивается и мы снова пойдем в школу.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если простые предложения в составе сложного имеют </a:t>
            </a: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общее придаточное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Когда мы возвращались домой,</a:t>
            </a:r>
            <a:r>
              <a:rPr lang="ru-RU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шёл сильный снег и ветер сбивал с ног.</a:t>
            </a:r>
          </a:p>
          <a:p>
            <a:pPr marL="0" indent="0">
              <a:buNone/>
            </a:pPr>
            <a:endParaRPr lang="ru-RU" sz="20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5509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46171" y="306333"/>
            <a:ext cx="8911687" cy="1280890"/>
          </a:xfrm>
        </p:spPr>
        <p:txBody>
          <a:bodyPr>
            <a:normAutofit/>
          </a:bodyPr>
          <a:lstStyle/>
          <a:p>
            <a:pPr algn="ctr"/>
            <a:r>
              <a:rPr lang="ru-RU" sz="3200" dirty="0">
                <a:cs typeface="Times New Roman" panose="02020603050405020304" pitchFamily="18" charset="0"/>
              </a:rPr>
              <a:t>Знаки препинания в сложноподчиненном предложении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42012" y="1813088"/>
            <a:ext cx="8911688" cy="4663125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письме главная часть сложноподчиненного предложения отделяется от придаточной запятой: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если придаточное предложение стоит до или после главного, то оно отделяется от него одной запятой. 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[ 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Мне показалось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что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небо стало ещё темнее).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если придаточное предложение стоит внутри главного, то оно отделяется от него двумя запятыми. 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[  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небольшой комнате, (</a:t>
            </a: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куда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я вошёл), было необычайно темно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 algn="ctr">
              <a:buNone/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Сложноподчиненные предложения с несколькими придаточными: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последовательное подчинение;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однородное подчинение;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неоднородное (параллельное) подчинение.</a:t>
            </a:r>
          </a:p>
          <a:p>
            <a:pPr marL="0" indent="0" algn="ctr">
              <a:buNone/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Перед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союзом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а также после союза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который соединяет однородные придаточные,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запятая не ставится. 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[ 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своем стихотворении поэт хотел рассказать о том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(</a:t>
            </a: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прекрасен цветущий луг утром) </a:t>
            </a: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 </a:t>
            </a: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 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листиках травы накапливается огромная хрустальная капля росы).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5559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Задание 3. Пунктуационный анализ</a:t>
            </a:r>
          </a:p>
        </p:txBody>
      </p:sp>
      <p:pic>
        <p:nvPicPr>
          <p:cNvPr id="2" name="Объект 1">
            <a:extLst>
              <a:ext uri="{FF2B5EF4-FFF2-40B4-BE49-F238E27FC236}">
                <a16:creationId xmlns:a16="http://schemas.microsoft.com/office/drawing/2014/main" xmlns="" id="{2C592691-D02E-4184-9E2F-8EB96528D61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4223" t="14482" r="51627" b="63836"/>
          <a:stretch/>
        </p:blipFill>
        <p:spPr>
          <a:xfrm>
            <a:off x="687388" y="2106159"/>
            <a:ext cx="10890002" cy="38892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2557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289712"/>
            <a:ext cx="10515600" cy="945060"/>
          </a:xfrm>
        </p:spPr>
        <p:txBody>
          <a:bodyPr>
            <a:normAutofit/>
          </a:bodyPr>
          <a:lstStyle/>
          <a:p>
            <a:pPr algn="ctr"/>
            <a:r>
              <a:rPr lang="ru-RU" sz="2800" dirty="0">
                <a:solidFill>
                  <a:schemeClr val="tx1"/>
                </a:solidFill>
                <a:cs typeface="Times New Roman" panose="02020603050405020304" pitchFamily="18" charset="0"/>
              </a:rPr>
              <a:t>Знаки препинания в бессоюзном сложном предложении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461014"/>
            <a:ext cx="10515600" cy="4866777"/>
          </a:xfrm>
        </p:spPr>
        <p:txBody>
          <a:bodyPr>
            <a:normAutofit fontScale="92500"/>
          </a:bodyPr>
          <a:lstStyle/>
          <a:p>
            <a:pPr marL="0" indent="0" algn="ctr">
              <a:buNone/>
            </a:pPr>
            <a:r>
              <a:rPr lang="ru-RU" sz="2400" dirty="0">
                <a:solidFill>
                  <a:schemeClr val="tx1"/>
                </a:solidFill>
                <a:cs typeface="Times New Roman" panose="02020603050405020304" pitchFamily="18" charset="0"/>
              </a:rPr>
              <a:t>Части разделяются запятой:</a:t>
            </a:r>
          </a:p>
          <a:p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Части тесно связаны по смыслу (одновременность или последовательность событий) и не имеют осложняющих конструкций. </a:t>
            </a:r>
            <a:r>
              <a:rPr lang="ru-RU" sz="24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Поезд ушёл, перрон быстро опустел, вокруг стало тихо.</a:t>
            </a:r>
          </a:p>
          <a:p>
            <a:pPr marL="0" indent="0" algn="ctr">
              <a:buNone/>
            </a:pPr>
            <a:r>
              <a:rPr lang="ru-RU" sz="2400" dirty="0">
                <a:solidFill>
                  <a:schemeClr val="tx1"/>
                </a:solidFill>
                <a:cs typeface="Times New Roman" panose="02020603050405020304" pitchFamily="18" charset="0"/>
              </a:rPr>
              <a:t>Части разделяются двоеточием:</a:t>
            </a:r>
          </a:p>
          <a:p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Вторая часть поясняет первую, раскрывает её содержание (можно вставить союз А ИМЕННО).</a:t>
            </a:r>
            <a:r>
              <a:rPr lang="ru-RU" sz="24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Мать наказала сына: она не пустила его гулять.</a:t>
            </a:r>
          </a:p>
          <a:p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Вторая часть дополняет первую (можно вставить союз ЧТО или слова И УВИДЕЛ, ЧТО; И УСЛЫШАЛ, ЧТО; И ПОНЯЛ, ЧТО). </a:t>
            </a:r>
            <a:r>
              <a:rPr lang="ru-RU" sz="24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Мать посмотрела в окно: малыш катался на качелях.</a:t>
            </a:r>
          </a:p>
          <a:p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Вторая часть указывает причину того, о чём говорится в первой (можно вставить союз ПОТОМУ ЧТО). </a:t>
            </a:r>
            <a:r>
              <a:rPr lang="ru-RU" sz="24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Мать была расстроена: ребёнок сказал ей неправду.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2465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35878"/>
          </a:xfrm>
        </p:spPr>
        <p:txBody>
          <a:bodyPr>
            <a:noAutofit/>
          </a:bodyPr>
          <a:lstStyle/>
          <a:p>
            <a:pPr algn="ctr"/>
            <a:r>
              <a:rPr lang="ru-RU" sz="2800" dirty="0">
                <a:solidFill>
                  <a:schemeClr val="tx1"/>
                </a:solidFill>
                <a:cs typeface="Times New Roman" panose="02020603050405020304" pitchFamily="18" charset="0"/>
              </a:rPr>
              <a:t>Знаки препинания в бессоюзном сложном предложении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520715"/>
            <a:ext cx="10515600" cy="4975959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ru-RU" sz="2400" dirty="0">
                <a:solidFill>
                  <a:schemeClr val="tx1"/>
                </a:solidFill>
                <a:latin typeface="+mj-lt"/>
                <a:cs typeface="Times New Roman" panose="02020603050405020304" pitchFamily="18" charset="0"/>
              </a:rPr>
              <a:t>Части разделяются точкой с запятой:</a:t>
            </a:r>
          </a:p>
          <a:p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Части не имеют тесной смысловой связи. </a:t>
            </a:r>
            <a:r>
              <a:rPr lang="ru-RU" sz="22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Мигают звёзды на небе; лес обнажился</a:t>
            </a:r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Хотя бы одна из частей имеет осложняющую конструкцию. </a:t>
            </a:r>
            <a:r>
              <a:rPr lang="ru-RU" sz="22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Было ещё рано, начало шестого; золотистый утренний туман поднимался над лесом, просыпавшимся после долгой ночи.</a:t>
            </a:r>
          </a:p>
          <a:p>
            <a:pPr marL="0" indent="0" algn="ctr">
              <a:buNone/>
            </a:pPr>
            <a:r>
              <a:rPr lang="ru-RU" sz="2400" dirty="0">
                <a:solidFill>
                  <a:schemeClr val="tx1"/>
                </a:solidFill>
                <a:latin typeface="+mj-lt"/>
                <a:cs typeface="Times New Roman" panose="02020603050405020304" pitchFamily="18" charset="0"/>
              </a:rPr>
              <a:t>Части разделяются тире:</a:t>
            </a:r>
          </a:p>
          <a:p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Части противопоставлены друг другу. </a:t>
            </a:r>
            <a:r>
              <a:rPr lang="ru-RU" sz="22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Деньги исчезают – работа остаётся.</a:t>
            </a:r>
          </a:p>
          <a:p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Вторая часть указывает на быструю смену событий. </a:t>
            </a:r>
            <a:r>
              <a:rPr lang="ru-RU" sz="22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 упал – все засмеялись</a:t>
            </a:r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Первая часть указывает на время, условие, причину совершения того, о чём говорится во второй части. </a:t>
            </a:r>
            <a:r>
              <a:rPr lang="ru-RU" sz="22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Лес рубят – щепки летят. Станет тепло – снимем шубы</a:t>
            </a:r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Вторая часть содержит в себе вывод, следствие из того, о чём говорится в первой. </a:t>
            </a:r>
            <a:r>
              <a:rPr lang="ru-RU" sz="22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Хвалы приманчивы – как их не пожелать? (И. Крылов) </a:t>
            </a:r>
          </a:p>
          <a:p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Вторая часть содержит сравнение. </a:t>
            </a:r>
            <a:r>
              <a:rPr lang="ru-RU" sz="22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Молвит слово – соловей поёт.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3455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3366" y="579711"/>
            <a:ext cx="8911687" cy="1280890"/>
          </a:xfrm>
        </p:spPr>
        <p:txBody>
          <a:bodyPr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Тире в сложном предложении ставится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853921" y="2058563"/>
            <a:ext cx="8915400" cy="3777622"/>
          </a:xfrm>
        </p:spPr>
        <p:txBody>
          <a:bodyPr>
            <a:normAutofit/>
          </a:bodyPr>
          <a:lstStyle/>
          <a:p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бессоюзном предложе­нии: </a:t>
            </a:r>
            <a:r>
              <a:rPr lang="ru-RU" sz="20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Хочется солнца — оно не показывается.</a:t>
            </a:r>
          </a:p>
          <a:p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вводных предложе­ниях или пояснительных конструкциях: </a:t>
            </a:r>
            <a:r>
              <a:rPr lang="ru-RU" sz="20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Однажды — это было уже в конце ле­та — я получил неожи­данное известие.</a:t>
            </a:r>
          </a:p>
          <a:p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предложениях с пря­мой речью:</a:t>
            </a:r>
            <a:r>
              <a:rPr lang="ru-RU" sz="20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«А Марья Ива­новна? — спросил я. — Так же ли смела, как и вы?» (А. Пушкин); «Я ни с кем и ни с чем не связан», — напомнил он о себе (М. Лер­монтов).</a:t>
            </a:r>
          </a:p>
          <a:p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сложносочиненных предложениях при быстрой смене событий: </a:t>
            </a:r>
            <a:r>
              <a:rPr lang="ru-RU" sz="20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 знак по­даст — и все хлопочут (А. Пушкин).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2185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0156" y="648889"/>
            <a:ext cx="8911687" cy="1280890"/>
          </a:xfrm>
        </p:spPr>
        <p:txBody>
          <a:bodyPr>
            <a:normAutofit/>
          </a:bodyPr>
          <a:lstStyle/>
          <a:p>
            <a:pPr algn="ctr"/>
            <a:r>
              <a:rPr lang="ru-RU" dirty="0">
                <a:cs typeface="Times New Roman" panose="02020603050405020304" pitchFamily="18" charset="0"/>
              </a:rPr>
              <a:t>Разбор задания</a:t>
            </a:r>
          </a:p>
        </p:txBody>
      </p:sp>
      <p:sp>
        <p:nvSpPr>
          <p:cNvPr id="4" name="Объект 2">
            <a:extLst>
              <a:ext uri="{FF2B5EF4-FFF2-40B4-BE49-F238E27FC236}">
                <a16:creationId xmlns:a16="http://schemas.microsoft.com/office/drawing/2014/main" xmlns="" id="{8257A139-9C0D-4D9D-8B84-CA2A334FC0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5471" y="1555423"/>
            <a:ext cx="10967301" cy="4653688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endParaRPr lang="ru-RU" sz="2600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6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3.</a:t>
            </a:r>
            <a:endParaRPr lang="ru-RU" sz="2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Пунктуационный анализ.</a:t>
            </a:r>
          </a:p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Расставьте знаки препинания в предложении: укажите цифры, на месте которых в предложении должны стоять  запятые.</a:t>
            </a:r>
          </a:p>
          <a:p>
            <a:pPr algn="just"/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dirty="0">
                <a:solidFill>
                  <a:schemeClr val="tx1"/>
                </a:solidFill>
              </a:rPr>
              <a:t>На месте (1) где построена Покровская церковь (2) сначала были засыпаны слои глины (3) за усадкой которых (4) внимательно наблюдали (5) и (6) когда устойчивая высота этого основания превысила уровень самого сильного весеннего паводка (7) возвышенность покрыли (8) доставленными сюда (9) белокаменными плитами.</a:t>
            </a:r>
          </a:p>
          <a:p>
            <a:pPr marL="0" indent="0" algn="ctr">
              <a:buNone/>
            </a:pPr>
            <a:r>
              <a:rPr lang="ru-RU" sz="2400" dirty="0"/>
              <a:t> </a:t>
            </a:r>
          </a:p>
          <a:p>
            <a:pPr algn="just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97848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9354" y="850064"/>
            <a:ext cx="8911687" cy="1280890"/>
          </a:xfrm>
        </p:spPr>
        <p:txBody>
          <a:bodyPr>
            <a:norm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Находим  грамматические основы, устанавливаем границы простых предложений в составе сложного.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892222" y="1490509"/>
            <a:ext cx="10407555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200" dirty="0"/>
              <a:t> </a:t>
            </a:r>
          </a:p>
          <a:p>
            <a:pPr algn="just"/>
            <a:endParaRPr lang="ru-RU" sz="3200" dirty="0">
              <a:solidFill>
                <a:srgbClr val="FF0000"/>
              </a:solidFill>
            </a:endParaRPr>
          </a:p>
          <a:p>
            <a:pPr algn="ctr"/>
            <a:r>
              <a:rPr lang="en-US" sz="3200" dirty="0">
                <a:solidFill>
                  <a:srgbClr val="FF0000"/>
                </a:solidFill>
              </a:rPr>
              <a:t>[</a:t>
            </a:r>
            <a:r>
              <a:rPr lang="ru-RU" sz="3200" dirty="0"/>
              <a:t>На месте</a:t>
            </a:r>
            <a:r>
              <a:rPr lang="ru-RU" sz="3200" dirty="0">
                <a:solidFill>
                  <a:srgbClr val="FF0000"/>
                </a:solidFill>
              </a:rPr>
              <a:t>,</a:t>
            </a:r>
            <a:r>
              <a:rPr lang="ru-RU" sz="3200" baseline="30000" dirty="0">
                <a:solidFill>
                  <a:srgbClr val="FF0000"/>
                </a:solidFill>
              </a:rPr>
              <a:t>1</a:t>
            </a:r>
            <a:r>
              <a:rPr lang="ru-RU" sz="3200" dirty="0"/>
              <a:t> </a:t>
            </a:r>
            <a:r>
              <a:rPr lang="en-US" sz="3200" dirty="0">
                <a:solidFill>
                  <a:srgbClr val="FF0000"/>
                </a:solidFill>
              </a:rPr>
              <a:t>(</a:t>
            </a:r>
            <a:r>
              <a:rPr lang="ru-RU" sz="3200" dirty="0"/>
              <a:t>где </a:t>
            </a:r>
            <a:r>
              <a:rPr lang="ru-RU" sz="3200" u="dbl" dirty="0"/>
              <a:t>построена</a:t>
            </a:r>
            <a:r>
              <a:rPr lang="ru-RU" sz="3200" dirty="0"/>
              <a:t> </a:t>
            </a:r>
            <a:r>
              <a:rPr lang="ru-RU" sz="3200" u="sng" dirty="0"/>
              <a:t>Покровская церковь</a:t>
            </a:r>
            <a:r>
              <a:rPr lang="en-US" sz="3200" dirty="0">
                <a:solidFill>
                  <a:srgbClr val="FF0000"/>
                </a:solidFill>
              </a:rPr>
              <a:t>)</a:t>
            </a:r>
            <a:r>
              <a:rPr lang="ru-RU" sz="3200" dirty="0">
                <a:solidFill>
                  <a:srgbClr val="FF0000"/>
                </a:solidFill>
              </a:rPr>
              <a:t>,</a:t>
            </a:r>
            <a:r>
              <a:rPr lang="ru-RU" sz="3200" baseline="30000" dirty="0">
                <a:solidFill>
                  <a:srgbClr val="FF0000"/>
                </a:solidFill>
              </a:rPr>
              <a:t>2</a:t>
            </a:r>
            <a:r>
              <a:rPr lang="ru-RU" sz="3200" dirty="0"/>
              <a:t>  сначала </a:t>
            </a:r>
            <a:r>
              <a:rPr lang="ru-RU" sz="3200" u="dbl" dirty="0"/>
              <a:t>были засыпаны</a:t>
            </a:r>
            <a:r>
              <a:rPr lang="ru-RU" sz="3200" dirty="0"/>
              <a:t> </a:t>
            </a:r>
            <a:r>
              <a:rPr lang="ru-RU" sz="3200" u="sng" dirty="0"/>
              <a:t>слои</a:t>
            </a:r>
            <a:r>
              <a:rPr lang="ru-RU" sz="3200" dirty="0"/>
              <a:t> глины</a:t>
            </a:r>
            <a:r>
              <a:rPr lang="en-US" sz="3200" dirty="0">
                <a:solidFill>
                  <a:srgbClr val="FF0000"/>
                </a:solidFill>
              </a:rPr>
              <a:t>]</a:t>
            </a:r>
            <a:r>
              <a:rPr lang="ru-RU" sz="3200" dirty="0">
                <a:solidFill>
                  <a:srgbClr val="FF0000"/>
                </a:solidFill>
              </a:rPr>
              <a:t>,</a:t>
            </a:r>
            <a:r>
              <a:rPr lang="ru-RU" sz="3200" baseline="30000" dirty="0">
                <a:solidFill>
                  <a:srgbClr val="FF0000"/>
                </a:solidFill>
              </a:rPr>
              <a:t>3</a:t>
            </a:r>
            <a:r>
              <a:rPr lang="ru-RU" sz="3200" dirty="0"/>
              <a:t> </a:t>
            </a:r>
            <a:r>
              <a:rPr lang="en-US" sz="3200" dirty="0">
                <a:solidFill>
                  <a:srgbClr val="FF0000"/>
                </a:solidFill>
              </a:rPr>
              <a:t>(</a:t>
            </a:r>
            <a:r>
              <a:rPr lang="ru-RU" sz="3200" dirty="0"/>
              <a:t>за усадкой которых</a:t>
            </a:r>
            <a:r>
              <a:rPr lang="ru-RU" sz="3200" baseline="30000" dirty="0">
                <a:solidFill>
                  <a:srgbClr val="FF0000"/>
                </a:solidFill>
              </a:rPr>
              <a:t>4</a:t>
            </a:r>
            <a:r>
              <a:rPr lang="ru-RU" sz="3200" dirty="0"/>
              <a:t> внимательно </a:t>
            </a:r>
            <a:r>
              <a:rPr lang="ru-RU" sz="3200" u="dbl" dirty="0"/>
              <a:t>наблюдали</a:t>
            </a:r>
            <a:r>
              <a:rPr lang="en-US" sz="3200" dirty="0">
                <a:solidFill>
                  <a:srgbClr val="FF0000"/>
                </a:solidFill>
              </a:rPr>
              <a:t>)</a:t>
            </a:r>
            <a:r>
              <a:rPr lang="ru-RU" sz="3200" dirty="0">
                <a:solidFill>
                  <a:srgbClr val="FF0000"/>
                </a:solidFill>
              </a:rPr>
              <a:t>,</a:t>
            </a:r>
            <a:r>
              <a:rPr lang="ru-RU" sz="3200" baseline="30000" dirty="0">
                <a:solidFill>
                  <a:srgbClr val="FF0000"/>
                </a:solidFill>
              </a:rPr>
              <a:t>5</a:t>
            </a:r>
            <a:r>
              <a:rPr lang="ru-RU" sz="3200" dirty="0"/>
              <a:t>  и</a:t>
            </a:r>
            <a:r>
              <a:rPr lang="ru-RU" sz="3200" dirty="0">
                <a:solidFill>
                  <a:srgbClr val="FF0000"/>
                </a:solidFill>
              </a:rPr>
              <a:t>,</a:t>
            </a:r>
            <a:r>
              <a:rPr lang="ru-RU" sz="3200" baseline="30000" dirty="0">
                <a:solidFill>
                  <a:srgbClr val="FF0000"/>
                </a:solidFill>
              </a:rPr>
              <a:t>6</a:t>
            </a:r>
            <a:r>
              <a:rPr lang="ru-RU" sz="3200" dirty="0"/>
              <a:t> </a:t>
            </a:r>
            <a:r>
              <a:rPr lang="en-US" sz="3200" dirty="0">
                <a:solidFill>
                  <a:srgbClr val="FF0000"/>
                </a:solidFill>
              </a:rPr>
              <a:t>(</a:t>
            </a:r>
            <a:r>
              <a:rPr lang="ru-RU" sz="3200" dirty="0"/>
              <a:t>когда устойчивая </a:t>
            </a:r>
            <a:r>
              <a:rPr lang="ru-RU" sz="3200" u="sng" dirty="0"/>
              <a:t>высота</a:t>
            </a:r>
            <a:r>
              <a:rPr lang="ru-RU" sz="3200" dirty="0"/>
              <a:t> этого основания </a:t>
            </a:r>
            <a:r>
              <a:rPr lang="ru-RU" sz="3200" u="dbl" dirty="0"/>
              <a:t>превысила</a:t>
            </a:r>
            <a:r>
              <a:rPr lang="ru-RU" sz="3200" dirty="0"/>
              <a:t> уровень самого сильного весеннего паводка</a:t>
            </a:r>
            <a:r>
              <a:rPr lang="en-US" sz="3200" dirty="0">
                <a:solidFill>
                  <a:srgbClr val="FF0000"/>
                </a:solidFill>
              </a:rPr>
              <a:t>)</a:t>
            </a:r>
            <a:r>
              <a:rPr lang="ru-RU" sz="3200" dirty="0">
                <a:solidFill>
                  <a:srgbClr val="FF0000"/>
                </a:solidFill>
              </a:rPr>
              <a:t>,</a:t>
            </a:r>
            <a:r>
              <a:rPr lang="ru-RU" sz="3200" baseline="30000" dirty="0">
                <a:solidFill>
                  <a:srgbClr val="FF0000"/>
                </a:solidFill>
              </a:rPr>
              <a:t>7</a:t>
            </a:r>
            <a:r>
              <a:rPr lang="ru-RU" sz="3200" dirty="0"/>
              <a:t> </a:t>
            </a:r>
            <a:r>
              <a:rPr lang="en-US" sz="3200" dirty="0">
                <a:solidFill>
                  <a:srgbClr val="FF0000"/>
                </a:solidFill>
              </a:rPr>
              <a:t>[</a:t>
            </a:r>
            <a:r>
              <a:rPr lang="ru-RU" sz="3200" dirty="0"/>
              <a:t>возвышенность </a:t>
            </a:r>
            <a:r>
              <a:rPr lang="ru-RU" sz="3200" u="dbl" dirty="0"/>
              <a:t>покрыли</a:t>
            </a:r>
            <a:r>
              <a:rPr lang="ru-RU" sz="3200" dirty="0"/>
              <a:t>  </a:t>
            </a:r>
            <a:r>
              <a:rPr lang="ru-RU" sz="3200" baseline="30000" dirty="0">
                <a:solidFill>
                  <a:srgbClr val="FF0000"/>
                </a:solidFill>
              </a:rPr>
              <a:t>8</a:t>
            </a:r>
            <a:r>
              <a:rPr lang="ru-RU" sz="3200" u="dotted" dirty="0"/>
              <a:t>доставленными сюда</a:t>
            </a:r>
            <a:r>
              <a:rPr lang="ru-RU" sz="3200" u="dotted" baseline="30000" dirty="0">
                <a:solidFill>
                  <a:srgbClr val="FF0000"/>
                </a:solidFill>
              </a:rPr>
              <a:t>9</a:t>
            </a:r>
            <a:r>
              <a:rPr lang="ru-RU" sz="3200" dirty="0"/>
              <a:t>  белокаменными плитами</a:t>
            </a:r>
            <a:r>
              <a:rPr lang="en-US" sz="3200" dirty="0">
                <a:solidFill>
                  <a:srgbClr val="FF0000"/>
                </a:solidFill>
              </a:rPr>
              <a:t>]</a:t>
            </a:r>
            <a:r>
              <a:rPr lang="ru-RU" sz="3200" dirty="0"/>
              <a:t>.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3771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85358" y="584458"/>
            <a:ext cx="8911687" cy="1280890"/>
          </a:xfrm>
        </p:spPr>
        <p:txBody>
          <a:bodyPr>
            <a:noAutofit/>
          </a:bodyPr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каждой части сложного предложения  находим осложняющие компоненты: однородные члены, обособленные члены, вводные слова и т.п.</a:t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885359" y="2139884"/>
            <a:ext cx="8911687" cy="4289196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ru-RU" dirty="0"/>
              <a:t>   </a:t>
            </a:r>
            <a:r>
              <a:rPr lang="en-US" sz="2800" dirty="0">
                <a:solidFill>
                  <a:srgbClr val="FF0000"/>
                </a:solidFill>
              </a:rPr>
              <a:t>[</a:t>
            </a:r>
            <a:r>
              <a:rPr lang="ru-RU" sz="2800" dirty="0"/>
              <a:t>На месте</a:t>
            </a:r>
            <a:r>
              <a:rPr lang="ru-RU" sz="2800" dirty="0">
                <a:solidFill>
                  <a:srgbClr val="FF0000"/>
                </a:solidFill>
              </a:rPr>
              <a:t>,</a:t>
            </a:r>
            <a:r>
              <a:rPr lang="ru-RU" sz="2800" baseline="30000" dirty="0">
                <a:solidFill>
                  <a:srgbClr val="FF0000"/>
                </a:solidFill>
              </a:rPr>
              <a:t>1</a:t>
            </a:r>
            <a:r>
              <a:rPr lang="ru-RU" sz="2800" dirty="0"/>
              <a:t> </a:t>
            </a:r>
            <a:r>
              <a:rPr lang="en-US" sz="2800" dirty="0">
                <a:solidFill>
                  <a:srgbClr val="FF0000"/>
                </a:solidFill>
              </a:rPr>
              <a:t>(</a:t>
            </a:r>
            <a:r>
              <a:rPr lang="ru-RU" sz="2800" dirty="0"/>
              <a:t>где </a:t>
            </a:r>
            <a:r>
              <a:rPr lang="ru-RU" sz="2800" u="dbl" dirty="0"/>
              <a:t>построена</a:t>
            </a:r>
            <a:r>
              <a:rPr lang="ru-RU" sz="2800" dirty="0"/>
              <a:t> </a:t>
            </a:r>
            <a:r>
              <a:rPr lang="ru-RU" sz="2800" u="sng" dirty="0"/>
              <a:t>Покровская церковь</a:t>
            </a:r>
            <a:r>
              <a:rPr lang="en-US" sz="2800" dirty="0">
                <a:solidFill>
                  <a:srgbClr val="FF0000"/>
                </a:solidFill>
              </a:rPr>
              <a:t>)</a:t>
            </a:r>
            <a:r>
              <a:rPr lang="ru-RU" sz="2800" dirty="0">
                <a:solidFill>
                  <a:srgbClr val="FF0000"/>
                </a:solidFill>
              </a:rPr>
              <a:t>,</a:t>
            </a:r>
            <a:r>
              <a:rPr lang="ru-RU" sz="2800" baseline="30000" dirty="0">
                <a:solidFill>
                  <a:srgbClr val="FF0000"/>
                </a:solidFill>
              </a:rPr>
              <a:t>2</a:t>
            </a:r>
            <a:r>
              <a:rPr lang="ru-RU" sz="2800" dirty="0"/>
              <a:t>  сначала </a:t>
            </a:r>
            <a:r>
              <a:rPr lang="ru-RU" sz="2800" u="dbl" dirty="0"/>
              <a:t>были засыпаны</a:t>
            </a:r>
            <a:r>
              <a:rPr lang="ru-RU" sz="2800" dirty="0"/>
              <a:t> </a:t>
            </a:r>
            <a:r>
              <a:rPr lang="ru-RU" sz="2800" u="sng" dirty="0"/>
              <a:t>слои</a:t>
            </a:r>
            <a:r>
              <a:rPr lang="ru-RU" sz="2800" dirty="0"/>
              <a:t> глины</a:t>
            </a:r>
            <a:r>
              <a:rPr lang="en-US" sz="2800" dirty="0">
                <a:solidFill>
                  <a:srgbClr val="FF0000"/>
                </a:solidFill>
              </a:rPr>
              <a:t>]</a:t>
            </a:r>
            <a:r>
              <a:rPr lang="ru-RU" sz="2800" dirty="0">
                <a:solidFill>
                  <a:srgbClr val="FF0000"/>
                </a:solidFill>
              </a:rPr>
              <a:t>,</a:t>
            </a:r>
            <a:r>
              <a:rPr lang="ru-RU" sz="2800" baseline="30000" dirty="0">
                <a:solidFill>
                  <a:srgbClr val="FF0000"/>
                </a:solidFill>
              </a:rPr>
              <a:t>3</a:t>
            </a:r>
            <a:r>
              <a:rPr lang="ru-RU" sz="2800" dirty="0"/>
              <a:t> </a:t>
            </a:r>
            <a:r>
              <a:rPr lang="en-US" sz="2800" dirty="0">
                <a:solidFill>
                  <a:srgbClr val="FF0000"/>
                </a:solidFill>
              </a:rPr>
              <a:t>(</a:t>
            </a:r>
            <a:r>
              <a:rPr lang="ru-RU" sz="2800" dirty="0"/>
              <a:t>за усадкой которых</a:t>
            </a:r>
            <a:r>
              <a:rPr lang="ru-RU" sz="2800" baseline="30000" dirty="0">
                <a:solidFill>
                  <a:srgbClr val="FF0000"/>
                </a:solidFill>
              </a:rPr>
              <a:t>4</a:t>
            </a:r>
            <a:r>
              <a:rPr lang="ru-RU" sz="2800" dirty="0"/>
              <a:t> внимательно </a:t>
            </a:r>
            <a:r>
              <a:rPr lang="ru-RU" sz="2800" u="dbl" dirty="0"/>
              <a:t>наблюдали</a:t>
            </a:r>
            <a:r>
              <a:rPr lang="en-US" sz="2800" dirty="0">
                <a:solidFill>
                  <a:srgbClr val="FF0000"/>
                </a:solidFill>
              </a:rPr>
              <a:t>)</a:t>
            </a:r>
            <a:r>
              <a:rPr lang="ru-RU" sz="2800" dirty="0">
                <a:solidFill>
                  <a:srgbClr val="FF0000"/>
                </a:solidFill>
              </a:rPr>
              <a:t>,</a:t>
            </a:r>
            <a:r>
              <a:rPr lang="ru-RU" sz="2800" baseline="30000" dirty="0">
                <a:solidFill>
                  <a:srgbClr val="FF0000"/>
                </a:solidFill>
              </a:rPr>
              <a:t>5</a:t>
            </a:r>
            <a:r>
              <a:rPr lang="ru-RU" sz="2800" dirty="0"/>
              <a:t>  и</a:t>
            </a:r>
            <a:r>
              <a:rPr lang="ru-RU" sz="2800" dirty="0">
                <a:solidFill>
                  <a:srgbClr val="FF0000"/>
                </a:solidFill>
              </a:rPr>
              <a:t>,</a:t>
            </a:r>
            <a:r>
              <a:rPr lang="ru-RU" sz="2800" baseline="30000" dirty="0">
                <a:solidFill>
                  <a:srgbClr val="FF0000"/>
                </a:solidFill>
              </a:rPr>
              <a:t>6</a:t>
            </a:r>
            <a:r>
              <a:rPr lang="ru-RU" sz="2800" dirty="0"/>
              <a:t> </a:t>
            </a:r>
            <a:r>
              <a:rPr lang="en-US" sz="2800" dirty="0">
                <a:solidFill>
                  <a:srgbClr val="FF0000"/>
                </a:solidFill>
              </a:rPr>
              <a:t>(</a:t>
            </a:r>
            <a:r>
              <a:rPr lang="ru-RU" sz="2800" dirty="0"/>
              <a:t>когда устойчивая </a:t>
            </a:r>
            <a:r>
              <a:rPr lang="ru-RU" sz="2800" u="sng" dirty="0"/>
              <a:t>высота</a:t>
            </a:r>
            <a:r>
              <a:rPr lang="ru-RU" sz="2800" dirty="0"/>
              <a:t> этого основания </a:t>
            </a:r>
            <a:r>
              <a:rPr lang="ru-RU" sz="2800" u="dbl" dirty="0"/>
              <a:t>превысила</a:t>
            </a:r>
            <a:r>
              <a:rPr lang="ru-RU" sz="2800" dirty="0"/>
              <a:t> уровень самого сильного весеннего паводка</a:t>
            </a:r>
            <a:r>
              <a:rPr lang="en-US" sz="2800" dirty="0">
                <a:solidFill>
                  <a:srgbClr val="FF0000"/>
                </a:solidFill>
              </a:rPr>
              <a:t>)</a:t>
            </a:r>
            <a:r>
              <a:rPr lang="ru-RU" sz="2800" dirty="0">
                <a:solidFill>
                  <a:srgbClr val="FF0000"/>
                </a:solidFill>
              </a:rPr>
              <a:t>,</a:t>
            </a:r>
            <a:r>
              <a:rPr lang="ru-RU" sz="2800" baseline="30000" dirty="0">
                <a:solidFill>
                  <a:srgbClr val="FF0000"/>
                </a:solidFill>
              </a:rPr>
              <a:t>7</a:t>
            </a:r>
            <a:r>
              <a:rPr lang="ru-RU" sz="2800" dirty="0"/>
              <a:t> </a:t>
            </a:r>
            <a:r>
              <a:rPr lang="en-US" sz="2800" dirty="0">
                <a:solidFill>
                  <a:srgbClr val="FF0000"/>
                </a:solidFill>
              </a:rPr>
              <a:t>[</a:t>
            </a:r>
            <a:r>
              <a:rPr lang="ru-RU" sz="2800" dirty="0"/>
              <a:t>возвышенность </a:t>
            </a:r>
            <a:r>
              <a:rPr lang="ru-RU" sz="2800" u="dbl" dirty="0"/>
              <a:t>покрыли</a:t>
            </a:r>
            <a:r>
              <a:rPr lang="ru-RU" sz="2800" dirty="0"/>
              <a:t>  </a:t>
            </a:r>
            <a:r>
              <a:rPr lang="ru-RU" sz="2800" baseline="30000" dirty="0">
                <a:solidFill>
                  <a:srgbClr val="FF0000"/>
                </a:solidFill>
              </a:rPr>
              <a:t>8</a:t>
            </a:r>
            <a:r>
              <a:rPr lang="ru-RU" sz="2800" u="dotted" dirty="0"/>
              <a:t>доставленными сюда</a:t>
            </a:r>
            <a:r>
              <a:rPr lang="ru-RU" sz="2800" u="dotted" baseline="30000" dirty="0">
                <a:solidFill>
                  <a:srgbClr val="FF0000"/>
                </a:solidFill>
              </a:rPr>
              <a:t>9</a:t>
            </a:r>
            <a:r>
              <a:rPr lang="ru-RU" sz="2800" dirty="0"/>
              <a:t>  белокаменными плитами</a:t>
            </a:r>
            <a:r>
              <a:rPr lang="en-US" sz="2800" dirty="0">
                <a:solidFill>
                  <a:srgbClr val="FF0000"/>
                </a:solidFill>
              </a:rPr>
              <a:t>]</a:t>
            </a:r>
            <a:r>
              <a:rPr lang="ru-RU" sz="2800" dirty="0"/>
              <a:t>.</a:t>
            </a:r>
          </a:p>
          <a:p>
            <a:pPr marL="0" indent="0">
              <a:buNone/>
            </a:pPr>
            <a:r>
              <a:rPr lang="ru-RU" dirty="0"/>
              <a:t> </a:t>
            </a:r>
          </a:p>
          <a:p>
            <a:pPr marL="0" indent="0">
              <a:buNone/>
            </a:pPr>
            <a:r>
              <a:rPr lang="ru-RU" sz="3000" dirty="0"/>
              <a:t>    </a:t>
            </a:r>
            <a:r>
              <a:rPr lang="en-US" sz="3000" dirty="0"/>
              <a:t>[ </a:t>
            </a:r>
            <a:r>
              <a:rPr lang="ru-RU" sz="3000" dirty="0"/>
              <a:t> ,</a:t>
            </a:r>
            <a:r>
              <a:rPr lang="en-US" sz="3000" dirty="0"/>
              <a:t>(</a:t>
            </a:r>
            <a:r>
              <a:rPr lang="ru-RU" sz="3000" i="1" dirty="0"/>
              <a:t>где</a:t>
            </a:r>
            <a:r>
              <a:rPr lang="en-US" sz="3000" dirty="0"/>
              <a:t>)</a:t>
            </a:r>
            <a:r>
              <a:rPr lang="ru-RU" sz="3000" dirty="0"/>
              <a:t>, </a:t>
            </a:r>
            <a:r>
              <a:rPr lang="en-US" sz="3000" dirty="0"/>
              <a:t>]</a:t>
            </a:r>
            <a:r>
              <a:rPr lang="ru-RU" sz="3000" dirty="0"/>
              <a:t>, (</a:t>
            </a:r>
            <a:r>
              <a:rPr lang="ru-RU" sz="3000" i="1" dirty="0"/>
              <a:t>которых</a:t>
            </a:r>
            <a:r>
              <a:rPr lang="ru-RU" sz="3000" dirty="0"/>
              <a:t>), </a:t>
            </a:r>
            <a:r>
              <a:rPr lang="ru-RU" sz="3000" i="1" dirty="0"/>
              <a:t>и</a:t>
            </a:r>
            <a:r>
              <a:rPr lang="ru-RU" sz="3000" dirty="0"/>
              <a:t>, (</a:t>
            </a:r>
            <a:r>
              <a:rPr lang="ru-RU" sz="3000" i="1" dirty="0"/>
              <a:t>когда</a:t>
            </a:r>
            <a:r>
              <a:rPr lang="ru-RU" sz="3000" dirty="0"/>
              <a:t>), </a:t>
            </a:r>
            <a:r>
              <a:rPr lang="en-US" sz="3000" dirty="0"/>
              <a:t>[</a:t>
            </a:r>
            <a:r>
              <a:rPr lang="ru-RU" sz="3000" dirty="0"/>
              <a:t>   </a:t>
            </a:r>
            <a:r>
              <a:rPr lang="en-US" sz="3000" dirty="0"/>
              <a:t>]</a:t>
            </a:r>
            <a:r>
              <a:rPr lang="ru-RU" sz="3000" dirty="0"/>
              <a:t>. </a:t>
            </a:r>
          </a:p>
          <a:p>
            <a:endParaRPr lang="ru-RU" dirty="0"/>
          </a:p>
          <a:p>
            <a:pPr marL="0" indent="0">
              <a:buNone/>
            </a:pPr>
            <a:r>
              <a:rPr lang="ru-RU" sz="3300" dirty="0"/>
              <a:t>   Ответ: 123567</a:t>
            </a:r>
          </a:p>
        </p:txBody>
      </p:sp>
      <p:sp>
        <p:nvSpPr>
          <p:cNvPr id="4" name="Стрелка: изогнутая вниз 3">
            <a:extLst>
              <a:ext uri="{FF2B5EF4-FFF2-40B4-BE49-F238E27FC236}">
                <a16:creationId xmlns:a16="http://schemas.microsoft.com/office/drawing/2014/main" xmlns="" id="{127F56F6-A923-4F7C-9640-90E0A4C6DA8A}"/>
              </a:ext>
            </a:extLst>
          </p:cNvPr>
          <p:cNvSpPr/>
          <p:nvPr/>
        </p:nvSpPr>
        <p:spPr>
          <a:xfrm>
            <a:off x="2582944" y="4543716"/>
            <a:ext cx="707011" cy="329939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Стрелка: изогнутая вниз 4">
            <a:extLst>
              <a:ext uri="{FF2B5EF4-FFF2-40B4-BE49-F238E27FC236}">
                <a16:creationId xmlns:a16="http://schemas.microsoft.com/office/drawing/2014/main" xmlns="" id="{BB4B3295-8FDF-487A-870C-16FD649848E9}"/>
              </a:ext>
            </a:extLst>
          </p:cNvPr>
          <p:cNvSpPr/>
          <p:nvPr/>
        </p:nvSpPr>
        <p:spPr>
          <a:xfrm>
            <a:off x="3675899" y="4543715"/>
            <a:ext cx="1348033" cy="329939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7" name="Стрелка: изогнутая вверх 6">
            <a:extLst>
              <a:ext uri="{FF2B5EF4-FFF2-40B4-BE49-F238E27FC236}">
                <a16:creationId xmlns:a16="http://schemas.microsoft.com/office/drawing/2014/main" xmlns="" id="{3B277937-AC05-49DB-ADA0-3A06487330A0}"/>
              </a:ext>
            </a:extLst>
          </p:cNvPr>
          <p:cNvSpPr/>
          <p:nvPr/>
        </p:nvSpPr>
        <p:spPr>
          <a:xfrm rot="10800000">
            <a:off x="7079529" y="4543714"/>
            <a:ext cx="1093510" cy="329940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4928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59292" y="956782"/>
            <a:ext cx="8911687" cy="1280890"/>
          </a:xfrm>
        </p:spPr>
        <p:txBody>
          <a:bodyPr/>
          <a:lstStyle/>
          <a:p>
            <a:pPr algn="ctr"/>
            <a:r>
              <a:rPr lang="ru-RU" dirty="0"/>
              <a:t> Алгоритм выполнения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23622" y="1718820"/>
            <a:ext cx="8915400" cy="3777622"/>
          </a:xfrm>
        </p:spPr>
        <p:txBody>
          <a:bodyPr>
            <a:noAutofit/>
          </a:bodyPr>
          <a:lstStyle/>
          <a:p>
            <a:pPr algn="ctr"/>
            <a:endParaRPr lang="ru-RU" sz="2800" dirty="0"/>
          </a:p>
          <a:p>
            <a:pPr marL="0" indent="0" algn="ctr">
              <a:buNone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Выделить грамматические основы, установить границы простых предложений в составе сложного.</a:t>
            </a:r>
          </a:p>
          <a:p>
            <a:pPr marL="0" indent="0" algn="ctr">
              <a:buNone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В каждой части найти осложняющие компоненты: однородные члены, обособленные члены, вводные слова и т.п.</a:t>
            </a:r>
          </a:p>
          <a:p>
            <a:pPr marL="0" indent="0" algn="ctr">
              <a:buNone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 Расставить необходимые знаки препинания. </a:t>
            </a:r>
          </a:p>
          <a:p>
            <a:pPr marL="0" indent="0" algn="ctr">
              <a:buNone/>
            </a:pP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502885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07909" y="537328"/>
            <a:ext cx="9496703" cy="136767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21.</a:t>
            </a:r>
            <a:r>
              <a:rPr lang="ru-RU" sz="2800" dirty="0"/>
              <a:t> </a:t>
            </a:r>
            <a: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Найдите предложения, в которых запятая(-</a:t>
            </a:r>
            <a:r>
              <a:rPr lang="ru-RU" sz="2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ые</a:t>
            </a:r>
            <a: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ru-RU" sz="2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ставится</a:t>
            </a:r>
            <a:br>
              <a:rPr lang="ru-RU" sz="2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(-</a:t>
            </a:r>
            <a:r>
              <a:rPr lang="ru-RU" sz="2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ятся</a:t>
            </a:r>
            <a: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в соответствии с одним и тем же правилом пунктуации. Запишите номера этих предложений.</a:t>
            </a:r>
            <a:b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83703" y="2007909"/>
            <a:ext cx="9920909" cy="4477732"/>
          </a:xfrm>
        </p:spPr>
        <p:txBody>
          <a:bodyPr>
            <a:normAutofit/>
          </a:bodyPr>
          <a:lstStyle/>
          <a:p>
            <a:pPr marL="0" indent="0" algn="ctr" fontAlgn="base">
              <a:buNone/>
            </a:pPr>
            <a:r>
              <a:rPr lang="ru-RU" sz="2000" b="1" dirty="0"/>
              <a:t> </a:t>
            </a: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/>
              <a:t>(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1)Долина реки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Коаго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Геленджикском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районе Краснодарского края имеет образное название «Долина ста водопадов», однако старожилы утверждают: их здесь более трёхсот! (2)Географическое наименование этих водопадов —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Широкопшадские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(З)Первым на своём пути туристы встречают Водопад желаний. (4)Люди выбирают камешек и, загадав желание, бросают его в отверстие горы. (5)Попадут — значит, желание сбудется! (6)Следующий могучий водопад называется Мужская сила, чуть дальше свергается с горы водопад Любимый. (7)К водопадам путешественники идут тропой, петляющей по берегу прекрасной горной реки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Коаго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по-адыгейски Змейка. (8)Чтобы продолжить путь, надо взобраться на пороги водопадов по специально устроенным лесенкам. (9)Вода освежает разгорячённое лицо, вокруг поют птички, под ногами — ковёр травы.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/>
              <a:t> </a:t>
            </a:r>
          </a:p>
          <a:p>
            <a:pPr marL="0" indent="0" fontAlgn="base">
              <a:buNone/>
            </a:pPr>
            <a:endParaRPr lang="ru-RU" sz="2000" dirty="0"/>
          </a:p>
          <a:p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5792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25F1B59-5747-4CFA-B362-0DCE571A12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9336" y="3225929"/>
            <a:ext cx="8915399" cy="1468800"/>
          </a:xfrm>
        </p:spPr>
        <p:txBody>
          <a:bodyPr>
            <a:noAutofit/>
          </a:bodyPr>
          <a:lstStyle/>
          <a:p>
            <a:pPr algn="ctr"/>
            <a:r>
              <a:rPr lang="ru-RU" sz="8000" dirty="0"/>
              <a:t>Спасибо за внимание!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310A4296-3AB1-497C-B83E-CF19D99BEB7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4600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2181" y="315025"/>
            <a:ext cx="10507639" cy="1173709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100" dirty="0">
                <a:cs typeface="Times New Roman" panose="02020603050405020304" pitchFamily="18" charset="0"/>
              </a:rPr>
              <a:t>Обращаемся к кодификатору, опубликованному на сайте ФИПИ. </a:t>
            </a:r>
            <a:r>
              <a:rPr lang="ru-RU" sz="2800" dirty="0">
                <a:cs typeface="Times New Roman" panose="02020603050405020304" pitchFamily="18" charset="0"/>
              </a:rPr>
              <a:t/>
            </a:r>
            <a:br>
              <a:rPr lang="ru-RU" sz="2800" dirty="0">
                <a:cs typeface="Times New Roman" panose="02020603050405020304" pitchFamily="18" charset="0"/>
              </a:rPr>
            </a:br>
            <a:endParaRPr lang="ru-RU" sz="2800" dirty="0"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77917" y="1488734"/>
            <a:ext cx="9671902" cy="4854805"/>
          </a:xfrm>
        </p:spPr>
        <p:txBody>
          <a:bodyPr>
            <a:normAutofit fontScale="32500" lnSpcReduction="20000"/>
          </a:bodyPr>
          <a:lstStyle/>
          <a:p>
            <a:pPr marL="0" indent="0" fontAlgn="base">
              <a:buNone/>
            </a:pPr>
            <a:endParaRPr lang="ru-RU" dirty="0"/>
          </a:p>
          <a:p>
            <a:pPr marL="0" indent="0" algn="ctr">
              <a:buNone/>
            </a:pPr>
            <a:r>
              <a:rPr lang="ru-RU" sz="6000" dirty="0">
                <a:cs typeface="Times New Roman" panose="02020603050405020304" pitchFamily="18" charset="0"/>
              </a:rPr>
              <a:t>Перечень элементов содержания, проверяемых на основном государственном экзамене по РУССКОМУ ЯЗЫКУ</a:t>
            </a:r>
            <a:br>
              <a:rPr lang="ru-RU" sz="6000" dirty="0">
                <a:cs typeface="Times New Roman" panose="02020603050405020304" pitchFamily="18" charset="0"/>
              </a:rPr>
            </a:br>
            <a:endParaRPr lang="en-US" sz="5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5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7.1 Знаки препинания между подлежащим и сказуемым </a:t>
            </a:r>
          </a:p>
          <a:p>
            <a:r>
              <a:rPr lang="ru-RU" sz="5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7.2 Знаки препинания в простом осложнённом предложении </a:t>
            </a:r>
          </a:p>
          <a:p>
            <a:r>
              <a:rPr lang="ru-RU" sz="5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7.3 Знаки препинания при обособленных определениях </a:t>
            </a:r>
          </a:p>
          <a:p>
            <a:r>
              <a:rPr lang="ru-RU" sz="5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7.4 Знаки препинания при обособленных обстоятельствах </a:t>
            </a:r>
          </a:p>
          <a:p>
            <a:r>
              <a:rPr lang="ru-RU" sz="5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7.5 Знаки препинания при сравнительных оборотах</a:t>
            </a:r>
          </a:p>
          <a:p>
            <a:r>
              <a:rPr lang="ru-RU" sz="5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7.6 Знаки препинания при уточняющих членах предложения </a:t>
            </a:r>
          </a:p>
          <a:p>
            <a:r>
              <a:rPr lang="ru-RU" sz="5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7.7 Знаки препинания при обособленных членах предложения (обобщение)</a:t>
            </a:r>
          </a:p>
          <a:p>
            <a:r>
              <a:rPr lang="ru-RU" sz="5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7.8 Знаки препинания в предложениях со словами и конструкциями, грамматически не связанными с членами предложения </a:t>
            </a:r>
          </a:p>
          <a:p>
            <a:r>
              <a:rPr lang="ru-RU" sz="5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7.9 Знаки препинания в осложнённом предложении (обобщение)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73051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D2A27F57-CC69-4B4C-9A4B-3BD6916C25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51348" y="1338606"/>
            <a:ext cx="9869864" cy="6033155"/>
          </a:xfrm>
        </p:spPr>
        <p:txBody>
          <a:bodyPr>
            <a:norm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7.10 Знаки препинания при прямой речи, цитировании 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7.11 Знаки препинания в сложносочинённом предложении 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7.12 Знаки препинания в сложноподчинённом предложении при прямой речи, цитировании, диалоге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7.13 Знаки препинания в сложном предложении с разными видами связи 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7.14 Знаки препинания в бессоюзном сложном предложении 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7.15 Знаки препинания в сложном предложении с союзной и бессоюзной связью 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7.16 Тире в простом и сложном предложениях 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7.17 Двоеточие в простом и сложном предложениях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7.18 Пунктуация в простом и сложном предложениях 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7.19 Пунктуационный анализ.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34638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08582"/>
          </a:xfrm>
        </p:spPr>
        <p:txBody>
          <a:bodyPr>
            <a:noAutofit/>
          </a:bodyPr>
          <a:lstStyle/>
          <a:p>
            <a:pPr algn="ctr"/>
            <a:r>
              <a:rPr lang="ru-RU" sz="2800" dirty="0">
                <a:solidFill>
                  <a:schemeClr val="tx1"/>
                </a:solidFill>
                <a:cs typeface="Times New Roman" panose="02020603050405020304" pitchFamily="18" charset="0"/>
              </a:rPr>
              <a:t>Знаки препинания </a:t>
            </a:r>
            <a:br>
              <a:rPr lang="ru-RU" sz="2800" dirty="0">
                <a:solidFill>
                  <a:schemeClr val="tx1"/>
                </a:solidFill>
                <a:cs typeface="Times New Roman" panose="02020603050405020304" pitchFamily="18" charset="0"/>
              </a:rPr>
            </a:br>
            <a:r>
              <a:rPr lang="ru-RU" sz="2800" dirty="0">
                <a:solidFill>
                  <a:schemeClr val="tx1"/>
                </a:solidFill>
                <a:cs typeface="Times New Roman" panose="02020603050405020304" pitchFamily="18" charset="0"/>
              </a:rPr>
              <a:t>между подлежащим и сказуемым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43553" y="1688243"/>
            <a:ext cx="10515600" cy="489407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u="sng" dirty="0">
                <a:solidFill>
                  <a:schemeClr val="tx1"/>
                </a:solidFill>
              </a:rPr>
              <a:t>Тире ставится</a:t>
            </a:r>
            <a:r>
              <a:rPr lang="ru-RU" dirty="0">
                <a:solidFill>
                  <a:schemeClr val="tx1"/>
                </a:solidFill>
              </a:rPr>
              <a:t> между подлежащим и сказуемым простого предложения, если они выражены:</a:t>
            </a:r>
          </a:p>
          <a:p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двумя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существительными: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Книга – источник </a:t>
            </a:r>
            <a:r>
              <a:rPr lang="ru-RU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знаний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двумя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числительными: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Пятью восемь – </a:t>
            </a:r>
            <a:r>
              <a:rPr lang="ru-RU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сорок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двумя инфинитивами: </a:t>
            </a:r>
            <a:r>
              <a:rPr lang="ru-RU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Жить – Родине </a:t>
            </a:r>
            <a:r>
              <a:rPr lang="ru-RU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служить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существительным и инфинитивом: </a:t>
            </a:r>
            <a:r>
              <a:rPr lang="ru-RU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Превосходная должность – быть человеком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 algn="ctr">
              <a:buNone/>
            </a:pPr>
            <a:r>
              <a:rPr lang="ru-RU" u="sng" dirty="0">
                <a:solidFill>
                  <a:schemeClr val="tx1"/>
                </a:solidFill>
                <a:cs typeface="Times New Roman" panose="02020603050405020304" pitchFamily="18" charset="0"/>
              </a:rPr>
              <a:t>Тире НЕ ставится</a:t>
            </a:r>
            <a:r>
              <a:rPr lang="ru-RU" dirty="0">
                <a:solidFill>
                  <a:schemeClr val="tx1"/>
                </a:solidFill>
                <a:cs typeface="Times New Roman" panose="02020603050405020304" pitchFamily="18" charset="0"/>
              </a:rPr>
              <a:t> между подлежащим и сказуемым простого предложения, если они являются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личным местоимением и существительным: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 </a:t>
            </a:r>
            <a:r>
              <a:rPr lang="ru-RU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скептик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любыми частями речи, но при этом сказуемое имеет отрицание </a:t>
            </a:r>
            <a:r>
              <a:rPr lang="ru-RU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или слова </a:t>
            </a:r>
            <a:r>
              <a:rPr lang="ru-RU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как, точно, как будто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Бедность не порок. Пруд как сталь</a:t>
            </a:r>
            <a:r>
              <a:rPr lang="ru-RU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12846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499551"/>
            <a:ext cx="10515600" cy="80858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dirty="0">
                <a:cs typeface="Times New Roman" panose="02020603050405020304" pitchFamily="18" charset="0"/>
              </a:rPr>
              <a:t>Употребление запятой</a:t>
            </a:r>
            <a:br>
              <a:rPr lang="ru-RU" sz="2800" dirty="0">
                <a:cs typeface="Times New Roman" panose="02020603050405020304" pitchFamily="18" charset="0"/>
              </a:rPr>
            </a:br>
            <a:r>
              <a:rPr lang="ru-RU" sz="2800" dirty="0">
                <a:cs typeface="Times New Roman" panose="02020603050405020304" pitchFamily="18" charset="0"/>
              </a:rPr>
              <a:t>в предложениях с однородными членами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465939"/>
            <a:ext cx="10515600" cy="5486399"/>
          </a:xfrm>
        </p:spPr>
        <p:txBody>
          <a:bodyPr>
            <a:normAutofit fontScale="92500" lnSpcReduction="10000"/>
          </a:bodyPr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Между однородными членами, связанными между собой бессоюзной связью: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[ O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,О,О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 люблю яблоки, апельсины, груши. На улице было холодно, сыро, скользко</a:t>
            </a:r>
            <a:r>
              <a:rPr lang="ru-RU" sz="2000" i="1" dirty="0"/>
              <a:t>.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Между одиночными членами, связанными одиночными противительными союзами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а, но, да(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но), однако, зато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др.: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[O,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а О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 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[O,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 О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[O,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зато О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]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др.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 часто проходил мимо этого старинного дома, </a:t>
            </a: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не знал его истории.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Между однородными членами, связанными повторяющимися соединительными или разделительными союзами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и…и, да…да, ни…ни, или…или, либо…либо, то…то, не то…не то, то ли…то ли…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др.: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О, и О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ни О, ни О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]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др. </a:t>
            </a: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Ни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ветер, </a:t>
            </a: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ни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снег, </a:t>
            </a: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ни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мороз не страшны карликовым берёзкам в тундре.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Между однородными членами, связанными двойными союзами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как…,так и…; не только…, но и…;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если не…, то...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др.: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[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только О, но и О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[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 О, так и О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др. 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Сегодня на улице не только прохладно, но и ветрено.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Если</a:t>
            </a: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однородных членов три и более и союз И повторяется перед каждым из них, кроме первого, запятой разделяются все однородные члены: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О, и О, и О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.В пословицах,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поговорках,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сказках заключена народная мудрость.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После каждой пары однородных членов: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 и О, О и О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Я изучаю химию </a:t>
            </a: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физику, русский язык </a:t>
            </a: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литературу.</a:t>
            </a:r>
          </a:p>
          <a:p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4894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80182" y="494869"/>
            <a:ext cx="8911687" cy="1280890"/>
          </a:xfrm>
        </p:spPr>
        <p:txBody>
          <a:bodyPr>
            <a:normAutofit/>
          </a:bodyPr>
          <a:lstStyle/>
          <a:p>
            <a:pPr algn="ctr"/>
            <a:r>
              <a:rPr lang="ru-RU" sz="3200" dirty="0">
                <a:cs typeface="Times New Roman" panose="02020603050405020304" pitchFamily="18" charset="0"/>
              </a:rPr>
              <a:t>Запятая при однородных членах не ставится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36846" y="1954868"/>
            <a:ext cx="9798360" cy="4323999"/>
          </a:xfrm>
        </p:spPr>
        <p:txBody>
          <a:bodyPr>
            <a:normAutofit lnSpcReduction="10000"/>
          </a:bodyPr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Между однородными членами, соединенными одиночным союзом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и, да (=и), или, либо:</a:t>
            </a:r>
            <a:endParaRPr 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[O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O]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[O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да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O]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[O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или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O] [O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либо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O]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Белка песенки </a:t>
            </a: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поёт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орешки всё </a:t>
            </a: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грызёт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endParaRPr lang="ru-RU" sz="20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устойчивых сочетаниях с повторяющимися союзами:</a:t>
            </a:r>
          </a:p>
          <a:p>
            <a:pPr marL="0" indent="0">
              <a:buNone/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Ни свет ни заря, ни жив ни мертв, ни рыба ни мясо, ни днём ни ночью, и день и ночь, и стар и млад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др. 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другой день </a:t>
            </a: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ни свет ни заря 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Лиза уже проснулась.</a:t>
            </a:r>
          </a:p>
          <a:p>
            <a:pPr marL="0" indent="0">
              <a:buNone/>
            </a:pPr>
            <a:endParaRPr lang="ru-RU" sz="20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Если п предложении несколько рядов однородных членов, соединенных одиночными союзами.  </a:t>
            </a:r>
          </a:p>
          <a:p>
            <a:pPr marL="0" indent="0">
              <a:buNone/>
            </a:pP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красноватый фон обожжённой глины художник </a:t>
            </a: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наносил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рисунок и орнамент </a:t>
            </a: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заливал 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их лаком.</a:t>
            </a:r>
          </a:p>
        </p:txBody>
      </p:sp>
    </p:spTree>
    <p:extLst>
      <p:ext uri="{BB962C8B-B14F-4D97-AF65-F5344CB8AC3E}">
        <p14:creationId xmlns:p14="http://schemas.microsoft.com/office/powerpoint/2010/main" val="1931337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dirty="0">
                <a:cs typeface="Times New Roman" panose="02020603050405020304" pitchFamily="18" charset="0"/>
              </a:rPr>
              <a:t>Обобщающие слова при однородных членах предложения и знаки препинания при них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23068" y="1828800"/>
            <a:ext cx="9581544" cy="4082422"/>
          </a:xfrm>
        </p:spPr>
        <p:txBody>
          <a:bodyPr>
            <a:normAutofit/>
          </a:bodyPr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После обобщающего слова перед однородными членами предложения ставится ДВОЕТОЧИЕ: </a:t>
            </a: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:О, О, О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Снег покрыл  </a:t>
            </a: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всё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деревья, дома.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После однородных членов предложения перед обобщающим словом ставится ТИРЕ:</a:t>
            </a:r>
          </a:p>
          <a:p>
            <a:pPr marL="0" indent="0"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[O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О, О - 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Поля, луга, леса – </a:t>
            </a: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всё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зазеленело весной.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Если обобщающее слово стоит до однородных членов, а после них предложение продолжается. То после обобщающего слова ставится ДВОЕТОЧИЕ, а после однородных членов – ТИРЕ:  </a:t>
            </a: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О, О, О  - 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Везде: 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деревьях, стогах – лежал снег.</a:t>
            </a:r>
          </a:p>
        </p:txBody>
      </p:sp>
    </p:spTree>
    <p:extLst>
      <p:ext uri="{BB962C8B-B14F-4D97-AF65-F5344CB8AC3E}">
        <p14:creationId xmlns:p14="http://schemas.microsoft.com/office/powerpoint/2010/main" val="2411493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96770" y="146114"/>
            <a:ext cx="8798457" cy="1192491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dirty="0">
                <a:cs typeface="Times New Roman" panose="02020603050405020304" pitchFamily="18" charset="0"/>
              </a:rPr>
              <a:t>Употребление запятой в предложениях с обособленными членами для выделения обособленных членов предложения </a:t>
            </a:r>
            <a:br>
              <a:rPr lang="ru-RU" sz="2800" dirty="0">
                <a:cs typeface="Times New Roman" panose="02020603050405020304" pitchFamily="18" charset="0"/>
              </a:rPr>
            </a:br>
            <a:endParaRPr lang="ru-RU" sz="2800" dirty="0"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04588" y="1498862"/>
            <a:ext cx="10382822" cy="492079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 обособлении </a:t>
            </a:r>
            <a:r>
              <a:rPr lang="ru-RU" sz="22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определений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 зависимыми словами, стоящими после определяемого слова: 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Человек, </a:t>
            </a: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помнящий прошлого,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лишает себя будущего.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два или несколько одиночных определений, стоящих после определяемого слова: 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Сквозь можжевельник, </a:t>
            </a: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корявый, неопрятный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проросла роскошная красавица медуница и на свету расцвела.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относящееся к личному местоимению: </a:t>
            </a: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Взволнованный переживаниями дня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он долго не мог заснуть.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Стоящее перед определяемым существительным и имеющее добавочное обстоятельственное значение (причины, условное, уступительное): </a:t>
            </a: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Оглушенный тяжким гулом,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Теркин никнет головой (причины).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оторванное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определяемого существительного другими членами предложения: </a:t>
            </a: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Белая и розовая,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вылезла на песчаную дорожку повилика.</a:t>
            </a:r>
          </a:p>
        </p:txBody>
      </p:sp>
    </p:spTree>
    <p:extLst>
      <p:ext uri="{BB962C8B-B14F-4D97-AF65-F5344CB8AC3E}">
        <p14:creationId xmlns:p14="http://schemas.microsoft.com/office/powerpoint/2010/main" val="625941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412</TotalTime>
  <Words>2070</Words>
  <Application>Microsoft Office PowerPoint</Application>
  <PresentationFormat>Широкоэкранный</PresentationFormat>
  <Paragraphs>185</Paragraphs>
  <Slides>28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37" baseType="lpstr">
      <vt:lpstr>Arial</vt:lpstr>
      <vt:lpstr>Century Gothic</vt:lpstr>
      <vt:lpstr>Constantia</vt:lpstr>
      <vt:lpstr>Mongolian Baiti</vt:lpstr>
      <vt:lpstr>Segoe UI Emoji</vt:lpstr>
      <vt:lpstr>Times New Roman</vt:lpstr>
      <vt:lpstr>Wingdings</vt:lpstr>
      <vt:lpstr>Wingdings 3</vt:lpstr>
      <vt:lpstr>Легкий дым</vt:lpstr>
      <vt:lpstr>  Подготовка к ОГЭ.  Задание 3. Пунктуационный анализ:  алгоритм выполнения задания.      </vt:lpstr>
      <vt:lpstr>Задание 3. Пунктуационный анализ</vt:lpstr>
      <vt:lpstr>Обращаемся к кодификатору, опубликованному на сайте ФИПИ.  </vt:lpstr>
      <vt:lpstr>Презентация PowerPoint</vt:lpstr>
      <vt:lpstr>Знаки препинания  между подлежащим и сказуемым</vt:lpstr>
      <vt:lpstr>Употребление запятой в предложениях с однородными членами</vt:lpstr>
      <vt:lpstr>Запятая при однородных членах не ставится</vt:lpstr>
      <vt:lpstr>Обобщающие слова при однородных членах предложения и знаки препинания при них</vt:lpstr>
      <vt:lpstr>Употребление запятой в предложениях с обособленными членами для выделения обособленных членов предложения  </vt:lpstr>
      <vt:lpstr>Употребление запятой в предложениях с обособленными членами для выделения обособленных членов предложения</vt:lpstr>
      <vt:lpstr>Употребление запятой в предложениях с обособленными членами для выделения обособленных членов предложения</vt:lpstr>
      <vt:lpstr>Употребление запятой в предложениях с вводными словами и конструкциями</vt:lpstr>
      <vt:lpstr>Знаки препинания при  уточняющих членах предложения</vt:lpstr>
      <vt:lpstr>Знаки препинания  при сравнительных оборотах</vt:lpstr>
      <vt:lpstr>Знаки препинания  при сравнительных оборотах </vt:lpstr>
      <vt:lpstr>Знаки препинания при  прямой речи, цитировании</vt:lpstr>
      <vt:lpstr>Цитата - это дословная выдержка из текста. </vt:lpstr>
      <vt:lpstr>Запятая в сложносочиненном предложении</vt:lpstr>
      <vt:lpstr>Знаки препинания в сложноподчиненном предложении</vt:lpstr>
      <vt:lpstr>Знаки препинания в бессоюзном сложном предложении</vt:lpstr>
      <vt:lpstr>Знаки препинания в бессоюзном сложном предложении</vt:lpstr>
      <vt:lpstr>Тире в сложном предложении ставится</vt:lpstr>
      <vt:lpstr>Разбор задания</vt:lpstr>
      <vt:lpstr> Находим  грамматические основы, устанавливаем границы простых предложений в составе сложного.</vt:lpstr>
      <vt:lpstr>В каждой части сложного предложения  находим осложняющие компоненты: однородные члены, обособленные члены, вводные слова и т.п. </vt:lpstr>
      <vt:lpstr> Алгоритм выполнения</vt:lpstr>
      <vt:lpstr>Задание 21. Найдите предложения, в которых запятая(-ые) ставится (-ятся) в соответствии с одним и тем же правилом пунктуации. Запишите номера этих предложений. </vt:lpstr>
      <vt:lpstr>Спасибо за внимание!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 Windows</dc:creator>
  <cp:lastModifiedBy>User</cp:lastModifiedBy>
  <cp:revision>50</cp:revision>
  <dcterms:created xsi:type="dcterms:W3CDTF">2019-11-02T19:27:02Z</dcterms:created>
  <dcterms:modified xsi:type="dcterms:W3CDTF">2020-05-21T05:12:30Z</dcterms:modified>
</cp:coreProperties>
</file>